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37"/>
  </p:notesMasterIdLst>
  <p:sldIdLst>
    <p:sldId id="259" r:id="rId2"/>
    <p:sldId id="293" r:id="rId3"/>
    <p:sldId id="291" r:id="rId4"/>
    <p:sldId id="296" r:id="rId5"/>
    <p:sldId id="294" r:id="rId6"/>
    <p:sldId id="298" r:id="rId7"/>
    <p:sldId id="299" r:id="rId8"/>
    <p:sldId id="300" r:id="rId9"/>
    <p:sldId id="295" r:id="rId10"/>
    <p:sldId id="260" r:id="rId11"/>
    <p:sldId id="261" r:id="rId12"/>
    <p:sldId id="262" r:id="rId13"/>
    <p:sldId id="263" r:id="rId14"/>
    <p:sldId id="264" r:id="rId15"/>
    <p:sldId id="265" r:id="rId16"/>
    <p:sldId id="297" r:id="rId17"/>
    <p:sldId id="266" r:id="rId18"/>
    <p:sldId id="267" r:id="rId19"/>
    <p:sldId id="269" r:id="rId20"/>
    <p:sldId id="270" r:id="rId21"/>
    <p:sldId id="271" r:id="rId22"/>
    <p:sldId id="273" r:id="rId23"/>
    <p:sldId id="275" r:id="rId24"/>
    <p:sldId id="274" r:id="rId25"/>
    <p:sldId id="276" r:id="rId26"/>
    <p:sldId id="277" r:id="rId27"/>
    <p:sldId id="280" r:id="rId28"/>
    <p:sldId id="282" r:id="rId29"/>
    <p:sldId id="283" r:id="rId30"/>
    <p:sldId id="286" r:id="rId31"/>
    <p:sldId id="285" r:id="rId32"/>
    <p:sldId id="284" r:id="rId33"/>
    <p:sldId id="287" r:id="rId34"/>
    <p:sldId id="289" r:id="rId35"/>
    <p:sldId id="288" r:id="rId36"/>
  </p:sldIdLst>
  <p:sldSz cx="9144000" cy="6858000" type="screen4x3"/>
  <p:notesSz cx="6858000" cy="9144000"/>
  <p:custShowLst>
    <p:custShow name="Custom Show 1" id="0">
      <p:sldLst>
        <p:sld r:id="rId2"/>
      </p:sldLst>
    </p:custShow>
  </p:custShowLst>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FF"/>
    <a:srgbClr val="FF3399"/>
    <a:srgbClr val="FF9900"/>
    <a:srgbClr val="CCECFF"/>
    <a:srgbClr val="CC0000"/>
    <a:srgbClr val="66CCFF"/>
    <a:srgbClr val="81BC5C"/>
    <a:srgbClr val="3333FF"/>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67" autoAdjust="0"/>
    <p:restoredTop sz="94660"/>
  </p:normalViewPr>
  <p:slideViewPr>
    <p:cSldViewPr>
      <p:cViewPr varScale="1">
        <p:scale>
          <a:sx n="70" d="100"/>
          <a:sy n="70" d="100"/>
        </p:scale>
        <p:origin x="1320" y="6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396095-76A3-47A3-B20B-6063F9DD7A15}" type="datetimeFigureOut">
              <a:rPr lang="en-US" smtClean="0"/>
              <a:pPr/>
              <a:t>3/3/2021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B658D1-2AD3-4DA0-8173-8010E33DF518}" type="slidenum">
              <a:rPr lang="en-US" smtClean="0"/>
              <a:pPr/>
              <a:t>‹#›</a:t>
            </a:fld>
            <a:endParaRPr lang="en-US"/>
          </a:p>
        </p:txBody>
      </p:sp>
    </p:spTree>
    <p:extLst>
      <p:ext uri="{BB962C8B-B14F-4D97-AF65-F5344CB8AC3E}">
        <p14:creationId xmlns:p14="http://schemas.microsoft.com/office/powerpoint/2010/main" val="8353361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B658D1-2AD3-4DA0-8173-8010E33DF518}" type="slidenum">
              <a:rPr lang="en-US" smtClean="0"/>
              <a:pPr/>
              <a:t>11</a:t>
            </a:fld>
            <a:endParaRPr lang="en-US"/>
          </a:p>
        </p:txBody>
      </p:sp>
    </p:spTree>
    <p:extLst>
      <p:ext uri="{BB962C8B-B14F-4D97-AF65-F5344CB8AC3E}">
        <p14:creationId xmlns:p14="http://schemas.microsoft.com/office/powerpoint/2010/main" val="4283880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1317744A-FB73-4D61-99A4-2DC80ECC7C0F}" type="datetimeFigureOut">
              <a:rPr lang="id-ID" smtClean="0"/>
              <a:pPr/>
              <a:t>03/03/2021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2BC1A2A-C809-4FE6-BB06-50D65382EC7C}" type="slidenum">
              <a:rPr lang="id-ID" smtClean="0"/>
              <a:pPr/>
              <a:t>‹#›</a:t>
            </a:fld>
            <a:endParaRPr lang="id-ID"/>
          </a:p>
        </p:txBody>
      </p:sp>
    </p:spTree>
    <p:extLst>
      <p:ext uri="{BB962C8B-B14F-4D97-AF65-F5344CB8AC3E}">
        <p14:creationId xmlns:p14="http://schemas.microsoft.com/office/powerpoint/2010/main" val="1843857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17744A-FB73-4D61-99A4-2DC80ECC7C0F}" type="datetimeFigureOut">
              <a:rPr lang="id-ID" smtClean="0"/>
              <a:pPr/>
              <a:t>03/03/2021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2BC1A2A-C809-4FE6-BB06-50D65382EC7C}" type="slidenum">
              <a:rPr lang="id-ID" smtClean="0"/>
              <a:pPr/>
              <a:t>‹#›</a:t>
            </a:fld>
            <a:endParaRPr lang="id-ID"/>
          </a:p>
        </p:txBody>
      </p:sp>
    </p:spTree>
    <p:extLst>
      <p:ext uri="{BB962C8B-B14F-4D97-AF65-F5344CB8AC3E}">
        <p14:creationId xmlns:p14="http://schemas.microsoft.com/office/powerpoint/2010/main" val="1361990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17744A-FB73-4D61-99A4-2DC80ECC7C0F}" type="datetimeFigureOut">
              <a:rPr lang="id-ID" smtClean="0"/>
              <a:pPr/>
              <a:t>03/03/2021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2BC1A2A-C809-4FE6-BB06-50D65382EC7C}" type="slidenum">
              <a:rPr lang="id-ID" smtClean="0"/>
              <a:pPr/>
              <a:t>‹#›</a:t>
            </a:fld>
            <a:endParaRPr lang="id-ID"/>
          </a:p>
        </p:txBody>
      </p:sp>
    </p:spTree>
    <p:extLst>
      <p:ext uri="{BB962C8B-B14F-4D97-AF65-F5344CB8AC3E}">
        <p14:creationId xmlns:p14="http://schemas.microsoft.com/office/powerpoint/2010/main" val="4243999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17744A-FB73-4D61-99A4-2DC80ECC7C0F}" type="datetimeFigureOut">
              <a:rPr lang="id-ID" smtClean="0"/>
              <a:pPr/>
              <a:t>03/03/2021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2BC1A2A-C809-4FE6-BB06-50D65382EC7C}" type="slidenum">
              <a:rPr lang="id-ID" smtClean="0"/>
              <a:pPr/>
              <a:t>‹#›</a:t>
            </a:fld>
            <a:endParaRPr lang="id-ID"/>
          </a:p>
        </p:txBody>
      </p:sp>
    </p:spTree>
    <p:extLst>
      <p:ext uri="{BB962C8B-B14F-4D97-AF65-F5344CB8AC3E}">
        <p14:creationId xmlns:p14="http://schemas.microsoft.com/office/powerpoint/2010/main" val="3807174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17744A-FB73-4D61-99A4-2DC80ECC7C0F}" type="datetimeFigureOut">
              <a:rPr lang="id-ID" smtClean="0"/>
              <a:pPr/>
              <a:t>03/03/2021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2BC1A2A-C809-4FE6-BB06-50D65382EC7C}" type="slidenum">
              <a:rPr lang="id-ID" smtClean="0"/>
              <a:pPr/>
              <a:t>‹#›</a:t>
            </a:fld>
            <a:endParaRPr lang="id-ID"/>
          </a:p>
        </p:txBody>
      </p:sp>
    </p:spTree>
    <p:extLst>
      <p:ext uri="{BB962C8B-B14F-4D97-AF65-F5344CB8AC3E}">
        <p14:creationId xmlns:p14="http://schemas.microsoft.com/office/powerpoint/2010/main" val="983658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317744A-FB73-4D61-99A4-2DC80ECC7C0F}" type="datetimeFigureOut">
              <a:rPr lang="id-ID" smtClean="0"/>
              <a:pPr/>
              <a:t>03/03/2021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2BC1A2A-C809-4FE6-BB06-50D65382EC7C}" type="slidenum">
              <a:rPr lang="id-ID" smtClean="0"/>
              <a:pPr/>
              <a:t>‹#›</a:t>
            </a:fld>
            <a:endParaRPr lang="id-ID"/>
          </a:p>
        </p:txBody>
      </p:sp>
    </p:spTree>
    <p:extLst>
      <p:ext uri="{BB962C8B-B14F-4D97-AF65-F5344CB8AC3E}">
        <p14:creationId xmlns:p14="http://schemas.microsoft.com/office/powerpoint/2010/main" val="3231325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317744A-FB73-4D61-99A4-2DC80ECC7C0F}" type="datetimeFigureOut">
              <a:rPr lang="id-ID" smtClean="0"/>
              <a:pPr/>
              <a:t>03/03/2021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42BC1A2A-C809-4FE6-BB06-50D65382EC7C}" type="slidenum">
              <a:rPr lang="id-ID" smtClean="0"/>
              <a:pPr/>
              <a:t>‹#›</a:t>
            </a:fld>
            <a:endParaRPr lang="id-ID"/>
          </a:p>
        </p:txBody>
      </p:sp>
    </p:spTree>
    <p:extLst>
      <p:ext uri="{BB962C8B-B14F-4D97-AF65-F5344CB8AC3E}">
        <p14:creationId xmlns:p14="http://schemas.microsoft.com/office/powerpoint/2010/main" val="26173410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317744A-FB73-4D61-99A4-2DC80ECC7C0F}" type="datetimeFigureOut">
              <a:rPr lang="id-ID" smtClean="0"/>
              <a:pPr/>
              <a:t>03/03/2021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42BC1A2A-C809-4FE6-BB06-50D65382EC7C}" type="slidenum">
              <a:rPr lang="id-ID" smtClean="0"/>
              <a:pPr/>
              <a:t>‹#›</a:t>
            </a:fld>
            <a:endParaRPr lang="id-ID"/>
          </a:p>
        </p:txBody>
      </p:sp>
    </p:spTree>
    <p:extLst>
      <p:ext uri="{BB962C8B-B14F-4D97-AF65-F5344CB8AC3E}">
        <p14:creationId xmlns:p14="http://schemas.microsoft.com/office/powerpoint/2010/main" val="1846733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17744A-FB73-4D61-99A4-2DC80ECC7C0F}" type="datetimeFigureOut">
              <a:rPr lang="id-ID" smtClean="0"/>
              <a:pPr/>
              <a:t>03/03/2021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42BC1A2A-C809-4FE6-BB06-50D65382EC7C}" type="slidenum">
              <a:rPr lang="id-ID" smtClean="0"/>
              <a:pPr/>
              <a:t>‹#›</a:t>
            </a:fld>
            <a:endParaRPr lang="id-ID"/>
          </a:p>
        </p:txBody>
      </p:sp>
    </p:spTree>
    <p:extLst>
      <p:ext uri="{BB962C8B-B14F-4D97-AF65-F5344CB8AC3E}">
        <p14:creationId xmlns:p14="http://schemas.microsoft.com/office/powerpoint/2010/main" val="2113404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317744A-FB73-4D61-99A4-2DC80ECC7C0F}" type="datetimeFigureOut">
              <a:rPr lang="id-ID" smtClean="0"/>
              <a:pPr/>
              <a:t>03/03/2021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2BC1A2A-C809-4FE6-BB06-50D65382EC7C}" type="slidenum">
              <a:rPr lang="id-ID" smtClean="0"/>
              <a:pPr/>
              <a:t>‹#›</a:t>
            </a:fld>
            <a:endParaRPr lang="id-ID"/>
          </a:p>
        </p:txBody>
      </p:sp>
    </p:spTree>
    <p:extLst>
      <p:ext uri="{BB962C8B-B14F-4D97-AF65-F5344CB8AC3E}">
        <p14:creationId xmlns:p14="http://schemas.microsoft.com/office/powerpoint/2010/main" val="2012812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317744A-FB73-4D61-99A4-2DC80ECC7C0F}" type="datetimeFigureOut">
              <a:rPr lang="id-ID" smtClean="0"/>
              <a:pPr/>
              <a:t>03/03/2021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2BC1A2A-C809-4FE6-BB06-50D65382EC7C}" type="slidenum">
              <a:rPr lang="id-ID" smtClean="0"/>
              <a:pPr/>
              <a:t>‹#›</a:t>
            </a:fld>
            <a:endParaRPr lang="id-ID"/>
          </a:p>
        </p:txBody>
      </p:sp>
    </p:spTree>
    <p:extLst>
      <p:ext uri="{BB962C8B-B14F-4D97-AF65-F5344CB8AC3E}">
        <p14:creationId xmlns:p14="http://schemas.microsoft.com/office/powerpoint/2010/main" val="37756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1317744A-FB73-4D61-99A4-2DC80ECC7C0F}" type="datetimeFigureOut">
              <a:rPr lang="id-ID" smtClean="0"/>
              <a:pPr/>
              <a:t>03/03/2021</a:t>
            </a:fld>
            <a:endParaRPr lang="id-ID"/>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2BC1A2A-C809-4FE6-BB06-50D65382EC7C}" type="slidenum">
              <a:rPr lang="id-ID" smtClean="0"/>
              <a:pPr/>
              <a:t>‹#›</a:t>
            </a:fld>
            <a:endParaRPr lang="id-ID"/>
          </a:p>
        </p:txBody>
      </p:sp>
    </p:spTree>
    <p:extLst>
      <p:ext uri="{BB962C8B-B14F-4D97-AF65-F5344CB8AC3E}">
        <p14:creationId xmlns:p14="http://schemas.microsoft.com/office/powerpoint/2010/main" val="2111749423"/>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55576" y="2420888"/>
            <a:ext cx="7394972" cy="1584176"/>
          </a:xfrm>
        </p:spPr>
        <p:txBody>
          <a:bodyPr>
            <a:normAutofit fontScale="92500" lnSpcReduction="20000"/>
          </a:bodyPr>
          <a:lstStyle/>
          <a:p>
            <a:pPr algn="ctr"/>
            <a:r>
              <a:rPr lang="id-ID" sz="2800" b="1">
                <a:solidFill>
                  <a:schemeClr val="bg1"/>
                </a:solidFill>
                <a:effectLst>
                  <a:glow rad="101600">
                    <a:srgbClr val="FF0000">
                      <a:alpha val="60000"/>
                    </a:srgbClr>
                  </a:glow>
                </a:effectLst>
                <a:latin typeface="Arial" pitchFamily="34" charset="0"/>
                <a:cs typeface="Arial" pitchFamily="34" charset="0"/>
              </a:rPr>
              <a:t>KONSEP-KONSEP </a:t>
            </a:r>
            <a:r>
              <a:rPr lang="id-ID" sz="2800" b="1" dirty="0">
                <a:solidFill>
                  <a:schemeClr val="bg1"/>
                </a:solidFill>
                <a:effectLst>
                  <a:glow rad="101600">
                    <a:srgbClr val="FF0000">
                      <a:alpha val="60000"/>
                    </a:srgbClr>
                  </a:glow>
                </a:effectLst>
                <a:latin typeface="Arial" pitchFamily="34" charset="0"/>
                <a:cs typeface="Arial" pitchFamily="34" charset="0"/>
              </a:rPr>
              <a:t>DASAR</a:t>
            </a:r>
          </a:p>
          <a:p>
            <a:pPr algn="ctr"/>
            <a:r>
              <a:rPr lang="id-ID" sz="2800" b="1" dirty="0">
                <a:solidFill>
                  <a:schemeClr val="bg1"/>
                </a:solidFill>
                <a:effectLst>
                  <a:glow rad="101600">
                    <a:srgbClr val="FF0000">
                      <a:alpha val="60000"/>
                    </a:srgbClr>
                  </a:glow>
                </a:effectLst>
                <a:latin typeface="Arial" pitchFamily="34" charset="0"/>
                <a:cs typeface="Arial" pitchFamily="34" charset="0"/>
              </a:rPr>
              <a:t>Bab 1 Pengantar Sistem Informasi</a:t>
            </a:r>
          </a:p>
          <a:p>
            <a:pPr algn="ctr"/>
            <a:endParaRPr lang="en-US" sz="2800">
              <a:solidFill>
                <a:schemeClr val="bg1"/>
              </a:solidFill>
              <a:effectLst>
                <a:glow rad="101600">
                  <a:srgbClr val="FF0000">
                    <a:alpha val="60000"/>
                  </a:srgbClr>
                </a:glow>
              </a:effectLst>
              <a:latin typeface="Arial" pitchFamily="34" charset="0"/>
              <a:cs typeface="Arial" pitchFamily="34" charset="0"/>
            </a:endParaRPr>
          </a:p>
          <a:p>
            <a:pPr algn="ctr"/>
            <a:r>
              <a:rPr lang="en-US" sz="2800">
                <a:solidFill>
                  <a:schemeClr val="bg1"/>
                </a:solidFill>
                <a:effectLst>
                  <a:glow rad="101600">
                    <a:srgbClr val="FF0000">
                      <a:alpha val="60000"/>
                    </a:srgbClr>
                  </a:glow>
                </a:effectLst>
                <a:latin typeface="Arial" pitchFamily="34" charset="0"/>
                <a:cs typeface="Arial" pitchFamily="34" charset="0"/>
              </a:rPr>
              <a:t>Ilham Kudratul Alam, SE, MM</a:t>
            </a:r>
            <a:endParaRPr lang="id-ID" sz="2800" dirty="0">
              <a:solidFill>
                <a:schemeClr val="bg1"/>
              </a:solidFill>
              <a:effectLst>
                <a:glow rad="101600">
                  <a:srgbClr val="FF0000">
                    <a:alpha val="60000"/>
                  </a:srgbClr>
                </a:glow>
              </a:effectLst>
              <a:latin typeface="Arial" pitchFamily="34" charset="0"/>
              <a:cs typeface="Arial" pitchFamily="34" charset="0"/>
            </a:endParaRPr>
          </a:p>
          <a:p>
            <a:pPr algn="ctr"/>
            <a:endParaRPr lang="id-ID" dirty="0">
              <a:solidFill>
                <a:schemeClr val="bg1"/>
              </a:solidFill>
              <a:effectLst>
                <a:glow rad="101600">
                  <a:srgbClr val="FF0000">
                    <a:alpha val="60000"/>
                  </a:srgbClr>
                </a:glow>
              </a:effectLst>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8579296" cy="6205304"/>
          </a:xfrm>
          <a:ln>
            <a:solidFill>
              <a:schemeClr val="accent6">
                <a:lumMod val="60000"/>
                <a:lumOff val="40000"/>
              </a:schemeClr>
            </a:solidFill>
          </a:ln>
          <a:effectLst>
            <a:glow rad="101600">
              <a:schemeClr val="accent4">
                <a:satMod val="175000"/>
                <a:alpha val="40000"/>
              </a:schemeClr>
            </a:glow>
          </a:effectLst>
        </p:spPr>
        <p:txBody>
          <a:bodyPr>
            <a:noAutofit/>
          </a:bodyPr>
          <a:lstStyle/>
          <a:p>
            <a:pPr algn="ctr"/>
            <a:br>
              <a:rPr lang="id-ID" sz="2400" b="1" spc="50" dirty="0">
                <a:ln w="9525" cmpd="sng">
                  <a:solidFill>
                    <a:schemeClr val="accent6">
                      <a:lumMod val="75000"/>
                    </a:schemeClr>
                  </a:solidFill>
                  <a:prstDash val="solid"/>
                </a:ln>
                <a:solidFill>
                  <a:schemeClr val="bg1"/>
                </a:solidFill>
                <a:effectLst>
                  <a:glow rad="63500">
                    <a:schemeClr val="accent5">
                      <a:satMod val="175000"/>
                      <a:alpha val="40000"/>
                    </a:schemeClr>
                  </a:glow>
                </a:effectLst>
                <a:latin typeface="Arial" panose="020B0604020202020204" pitchFamily="34" charset="0"/>
                <a:cs typeface="Arial" pitchFamily="34" charset="0"/>
              </a:rPr>
            </a:br>
            <a:r>
              <a:rPr lang="id-ID" sz="3200" b="1" spc="50" dirty="0">
                <a:ln w="0"/>
                <a:solidFill>
                  <a:schemeClr val="bg2"/>
                </a:solidFill>
                <a:effectLst>
                  <a:innerShdw blurRad="63500" dist="50800" dir="13500000">
                    <a:srgbClr val="000000">
                      <a:alpha val="50000"/>
                    </a:srgbClr>
                  </a:innerShdw>
                </a:effectLst>
                <a:latin typeface="Arial" panose="020B0604020202020204" pitchFamily="34" charset="0"/>
                <a:cs typeface="Arial" pitchFamily="34" charset="0"/>
              </a:rPr>
              <a:t>Sejarah </a:t>
            </a:r>
            <a:r>
              <a:rPr lang="en-US" sz="3200" b="1" spc="50" dirty="0">
                <a:ln w="0"/>
                <a:solidFill>
                  <a:schemeClr val="bg2"/>
                </a:solidFill>
                <a:effectLst>
                  <a:innerShdw blurRad="63500" dist="50800" dir="13500000">
                    <a:srgbClr val="000000">
                      <a:alpha val="50000"/>
                    </a:srgbClr>
                  </a:innerShdw>
                </a:effectLst>
                <a:latin typeface="Arial" panose="020B0604020202020204" pitchFamily="34" charset="0"/>
                <a:cs typeface="Arial" pitchFamily="34" charset="0"/>
              </a:rPr>
              <a:t>S</a:t>
            </a:r>
            <a:r>
              <a:rPr lang="id-ID" sz="3200" b="1" spc="50" dirty="0">
                <a:ln w="0"/>
                <a:solidFill>
                  <a:schemeClr val="bg2"/>
                </a:solidFill>
                <a:effectLst>
                  <a:innerShdw blurRad="63500" dist="50800" dir="13500000">
                    <a:srgbClr val="000000">
                      <a:alpha val="50000"/>
                    </a:srgbClr>
                  </a:innerShdw>
                </a:effectLst>
                <a:latin typeface="Arial" panose="020B0604020202020204" pitchFamily="34" charset="0"/>
                <a:cs typeface="Arial" pitchFamily="34" charset="0"/>
              </a:rPr>
              <a:t>istem Informasi</a:t>
            </a:r>
            <a:br>
              <a:rPr lang="id-ID" sz="2400" b="1" spc="50" dirty="0">
                <a:ln w="0"/>
                <a:solidFill>
                  <a:schemeClr val="bg2"/>
                </a:solidFill>
                <a:effectLst>
                  <a:innerShdw blurRad="63500" dist="50800" dir="13500000">
                    <a:srgbClr val="000000">
                      <a:alpha val="50000"/>
                    </a:srgbClr>
                  </a:innerShdw>
                </a:effectLst>
                <a:latin typeface="Arial" panose="020B0604020202020204" pitchFamily="34" charset="0"/>
                <a:cs typeface="Arial" pitchFamily="34" charset="0"/>
              </a:rPr>
            </a:br>
            <a:br>
              <a:rPr lang="id-ID" sz="2400" b="1" spc="50" dirty="0">
                <a:ln w="0"/>
                <a:solidFill>
                  <a:schemeClr val="bg2"/>
                </a:solidFill>
                <a:effectLst>
                  <a:innerShdw blurRad="63500" dist="50800" dir="13500000">
                    <a:srgbClr val="000000">
                      <a:alpha val="50000"/>
                    </a:srgbClr>
                  </a:innerShdw>
                </a:effectLst>
                <a:latin typeface="Arial" panose="020B0604020202020204" pitchFamily="34" charset="0"/>
                <a:cs typeface="Arial" pitchFamily="34" charset="0"/>
              </a:rPr>
            </a:br>
            <a:br>
              <a:rPr lang="id-ID" sz="2400" b="1" spc="50" dirty="0">
                <a:ln w="9525" cmpd="sng">
                  <a:solidFill>
                    <a:schemeClr val="accent6">
                      <a:lumMod val="75000"/>
                    </a:schemeClr>
                  </a:solidFill>
                  <a:prstDash val="solid"/>
                </a:ln>
                <a:solidFill>
                  <a:schemeClr val="bg1"/>
                </a:solidFill>
                <a:effectLst>
                  <a:glow rad="63500">
                    <a:schemeClr val="accent5">
                      <a:satMod val="175000"/>
                      <a:alpha val="40000"/>
                    </a:schemeClr>
                  </a:glow>
                </a:effectLst>
                <a:latin typeface="Arial" panose="020B0604020202020204" pitchFamily="34" charset="0"/>
                <a:cs typeface="Arial" pitchFamily="34" charset="0"/>
              </a:rPr>
            </a:br>
            <a:r>
              <a:rPr lang="id-ID" sz="2400" b="1" spc="50" dirty="0">
                <a:ln w="9525" cmpd="sng">
                  <a:solidFill>
                    <a:schemeClr val="accent6">
                      <a:lumMod val="75000"/>
                    </a:schemeClr>
                  </a:solidFill>
                  <a:prstDash val="solid"/>
                </a:ln>
                <a:solidFill>
                  <a:schemeClr val="bg1"/>
                </a:solidFill>
                <a:effectLst>
                  <a:glow rad="63500">
                    <a:schemeClr val="accent5">
                      <a:satMod val="175000"/>
                      <a:alpha val="40000"/>
                    </a:schemeClr>
                  </a:glow>
                </a:effectLst>
                <a:latin typeface="Arial" panose="020B0604020202020204" pitchFamily="34" charset="0"/>
                <a:cs typeface="Arial" pitchFamily="34" charset="0"/>
              </a:rPr>
              <a:t>Dalam kurun waktu setengah abad sejak komputer digital untuk tujuan umum pertama kali dipasang di sebuah organisasi bisnis, peranti keras telah mengalami berlipat-lipat kali kenaikan kecepatan dan kapasitas yang juga disertai dengan pengurangan ukuran secara dramatis. Dalam waktu yang sama, aplikasi komputer juga telah mengalami evolusi dari yang sebelumnya digunakan untuk mengolah transaksi akuntansi secara sederhana, menjadi sistem  yang dirancang untuk mendukung manajer dan para pemecah masalah lainnya.</a:t>
            </a:r>
            <a:br>
              <a:rPr lang="id-ID" sz="2400" b="1" spc="50" dirty="0">
                <a:ln w="9525" cmpd="sng">
                  <a:solidFill>
                    <a:schemeClr val="accent6">
                      <a:lumMod val="75000"/>
                    </a:schemeClr>
                  </a:solidFill>
                  <a:prstDash val="solid"/>
                </a:ln>
                <a:solidFill>
                  <a:schemeClr val="bg1"/>
                </a:solidFill>
                <a:effectLst>
                  <a:glow rad="63500">
                    <a:schemeClr val="accent5">
                      <a:satMod val="175000"/>
                      <a:alpha val="40000"/>
                    </a:schemeClr>
                  </a:glow>
                </a:effectLst>
                <a:latin typeface="Arial" panose="020B0604020202020204" pitchFamily="34" charset="0"/>
                <a:cs typeface="Arial" pitchFamily="34" charset="0"/>
              </a:rPr>
            </a:br>
            <a:endParaRPr lang="id-ID" sz="2400" b="1" spc="50" dirty="0">
              <a:ln w="9525" cmpd="sng">
                <a:solidFill>
                  <a:schemeClr val="accent6">
                    <a:lumMod val="75000"/>
                  </a:schemeClr>
                </a:solidFill>
                <a:prstDash val="solid"/>
              </a:ln>
              <a:solidFill>
                <a:schemeClr val="bg1"/>
              </a:solidFill>
              <a:effectLst>
                <a:glow rad="63500">
                  <a:schemeClr val="accent5">
                    <a:satMod val="175000"/>
                    <a:alpha val="40000"/>
                  </a:schemeClr>
                </a:glow>
              </a:effectLst>
              <a:latin typeface="Arial" panose="020B0604020202020204"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323528" y="1412776"/>
            <a:ext cx="2808312" cy="1872208"/>
          </a:xfrm>
          <a:prstGeom prst="ellipse">
            <a:avLst/>
          </a:prstGeom>
          <a:solidFill>
            <a:schemeClr val="tx1"/>
          </a:solidFill>
          <a:effectLst>
            <a:glow rad="228600">
              <a:schemeClr val="accent5">
                <a:satMod val="175000"/>
                <a:alpha val="40000"/>
              </a:schemeClr>
            </a:glow>
          </a:effectLst>
        </p:spPr>
        <p:style>
          <a:lnRef idx="3">
            <a:schemeClr val="lt1"/>
          </a:lnRef>
          <a:fillRef idx="1">
            <a:schemeClr val="accent4"/>
          </a:fillRef>
          <a:effectRef idx="1">
            <a:schemeClr val="accent4"/>
          </a:effectRef>
          <a:fontRef idx="minor">
            <a:schemeClr val="lt1"/>
          </a:fontRef>
        </p:style>
        <p:txBody>
          <a:bodyPr rtlCol="0" anchor="ctr"/>
          <a:lstStyle/>
          <a:p>
            <a:pPr algn="ctr"/>
            <a:r>
              <a:rPr lang="id-ID" sz="2400" dirty="0">
                <a:solidFill>
                  <a:schemeClr val="bg1"/>
                </a:solidFill>
              </a:rPr>
              <a:t>1</a:t>
            </a:r>
            <a:r>
              <a:rPr lang="id-ID" sz="2400" dirty="0">
                <a:solidFill>
                  <a:schemeClr val="bg1"/>
                </a:solidFill>
                <a:latin typeface="Arial" pitchFamily="34" charset="0"/>
                <a:cs typeface="Arial" pitchFamily="34" charset="0"/>
              </a:rPr>
              <a:t>. Evolusi Peranti Keras Komputer</a:t>
            </a:r>
          </a:p>
        </p:txBody>
      </p:sp>
      <p:sp>
        <p:nvSpPr>
          <p:cNvPr id="4" name="Oval 3"/>
          <p:cNvSpPr/>
          <p:nvPr/>
        </p:nvSpPr>
        <p:spPr>
          <a:xfrm>
            <a:off x="3275856" y="3717032"/>
            <a:ext cx="2376264" cy="2160240"/>
          </a:xfrm>
          <a:prstGeom prst="ellipse">
            <a:avLst/>
          </a:prstGeom>
          <a:solidFill>
            <a:schemeClr val="tx1"/>
          </a:solidFill>
          <a:ln>
            <a:solidFill>
              <a:schemeClr val="bg1"/>
            </a:solidFill>
          </a:ln>
          <a:effectLst>
            <a:glow rad="228600">
              <a:schemeClr val="accent5">
                <a:satMod val="175000"/>
                <a:alpha val="40000"/>
              </a:schemeClr>
            </a:glow>
          </a:effectLst>
        </p:spPr>
        <p:style>
          <a:lnRef idx="1">
            <a:schemeClr val="dk1"/>
          </a:lnRef>
          <a:fillRef idx="2">
            <a:schemeClr val="dk1"/>
          </a:fillRef>
          <a:effectRef idx="1">
            <a:schemeClr val="dk1"/>
          </a:effectRef>
          <a:fontRef idx="minor">
            <a:schemeClr val="dk1"/>
          </a:fontRef>
        </p:style>
        <p:txBody>
          <a:bodyPr rtlCol="0" anchor="ctr"/>
          <a:lstStyle/>
          <a:p>
            <a:pPr algn="ctr"/>
            <a:r>
              <a:rPr lang="id-ID" sz="2400" dirty="0">
                <a:solidFill>
                  <a:schemeClr val="bg1"/>
                </a:solidFill>
                <a:latin typeface="Arial" pitchFamily="34" charset="0"/>
                <a:cs typeface="Arial" pitchFamily="34" charset="0"/>
              </a:rPr>
              <a:t>2. Komputer berukuran lebih kecil</a:t>
            </a:r>
          </a:p>
        </p:txBody>
      </p:sp>
      <p:sp>
        <p:nvSpPr>
          <p:cNvPr id="5" name="Oval 4"/>
          <p:cNvSpPr/>
          <p:nvPr/>
        </p:nvSpPr>
        <p:spPr>
          <a:xfrm>
            <a:off x="5652120" y="1556792"/>
            <a:ext cx="2699792" cy="1899592"/>
          </a:xfrm>
          <a:prstGeom prst="ellipse">
            <a:avLst/>
          </a:prstGeom>
          <a:solidFill>
            <a:schemeClr val="tx1"/>
          </a:solidFill>
          <a:effectLst>
            <a:glow rad="228600">
              <a:schemeClr val="accent5">
                <a:satMod val="175000"/>
                <a:alpha val="40000"/>
              </a:schemeClr>
            </a:glow>
          </a:effectLst>
        </p:spPr>
        <p:style>
          <a:lnRef idx="3">
            <a:schemeClr val="lt1"/>
          </a:lnRef>
          <a:fillRef idx="1">
            <a:schemeClr val="accent4"/>
          </a:fillRef>
          <a:effectRef idx="1">
            <a:schemeClr val="accent4"/>
          </a:effectRef>
          <a:fontRef idx="minor">
            <a:schemeClr val="lt1"/>
          </a:fontRef>
        </p:style>
        <p:txBody>
          <a:bodyPr rtlCol="0" anchor="ctr"/>
          <a:lstStyle/>
          <a:p>
            <a:pPr algn="ctr"/>
            <a:r>
              <a:rPr lang="id-ID" sz="2400" dirty="0">
                <a:solidFill>
                  <a:schemeClr val="bg1"/>
                </a:solidFill>
                <a:latin typeface="Arial" pitchFamily="34" charset="0"/>
                <a:cs typeface="Arial" pitchFamily="34" charset="0"/>
              </a:rPr>
              <a:t>3. Hukum Moore (Moore’s Law)</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04664"/>
            <a:ext cx="7848872" cy="720080"/>
          </a:xfrm>
          <a:ln w="50800">
            <a:solidFill>
              <a:srgbClr val="CCECFF"/>
            </a:solidFill>
            <a:prstDash val="sysDot"/>
          </a:ln>
        </p:spPr>
        <p:txBody>
          <a:bodyPr>
            <a:normAutofit/>
          </a:bodyPr>
          <a:lstStyle/>
          <a:p>
            <a:pPr algn="ctr"/>
            <a:r>
              <a:rPr lang="id-ID" sz="2800" dirty="0">
                <a:solidFill>
                  <a:schemeClr val="bg1"/>
                </a:solidFill>
                <a:effectLst>
                  <a:glow rad="228600">
                    <a:schemeClr val="accent1">
                      <a:satMod val="175000"/>
                      <a:alpha val="40000"/>
                    </a:schemeClr>
                  </a:glow>
                </a:effectLst>
                <a:latin typeface="Arial" pitchFamily="34" charset="0"/>
                <a:cs typeface="Arial" pitchFamily="34" charset="0"/>
              </a:rPr>
              <a:t>Pengantar arsitektur komputer</a:t>
            </a:r>
          </a:p>
        </p:txBody>
      </p:sp>
      <p:sp>
        <p:nvSpPr>
          <p:cNvPr id="3" name="Content Placeholder 2"/>
          <p:cNvSpPr>
            <a:spLocks noGrp="1"/>
          </p:cNvSpPr>
          <p:nvPr>
            <p:ph idx="1"/>
          </p:nvPr>
        </p:nvSpPr>
        <p:spPr>
          <a:ln w="50800">
            <a:solidFill>
              <a:srgbClr val="CCECFF"/>
            </a:solidFill>
            <a:prstDash val="sysDot"/>
          </a:ln>
        </p:spPr>
        <p:txBody>
          <a:bodyPr numCol="1">
            <a:normAutofit/>
          </a:bodyPr>
          <a:lstStyle/>
          <a:p>
            <a:pPr algn="just">
              <a:buNone/>
            </a:pPr>
            <a:r>
              <a:rPr lang="id-ID" sz="2400" dirty="0">
                <a:ln w="0"/>
                <a:solidFill>
                  <a:schemeClr val="accent1"/>
                </a:solidFill>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rPr>
              <a:t>  </a:t>
            </a:r>
            <a:endParaRPr lang="en-US" sz="2400" dirty="0">
              <a:ln w="0"/>
              <a:solidFill>
                <a:schemeClr val="accent1"/>
              </a:solidFill>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endParaRPr>
          </a:p>
          <a:p>
            <a:pPr algn="just">
              <a:buNone/>
            </a:pPr>
            <a:r>
              <a:rPr lang="id-ID" sz="2400" dirty="0">
                <a:ln w="0"/>
                <a:solidFill>
                  <a:schemeClr val="accent1"/>
                </a:solidFill>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rPr>
              <a:t> Inti dari sebuah computer adalah prosesornya. Prosesor, yang dikendalikan oleh sebuah system operasi seperti Windows XP, mengelola alat input dan output, alat penyimpanan data, dan operasi atas data. Unit Pemroses Sentral (</a:t>
            </a:r>
            <a:r>
              <a:rPr lang="id-ID" sz="2400" i="1" dirty="0">
                <a:ln w="0"/>
                <a:solidFill>
                  <a:schemeClr val="accent1"/>
                </a:solidFill>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rPr>
              <a:t>Cetral processing Unit –</a:t>
            </a:r>
            <a:r>
              <a:rPr lang="id-ID" sz="2400" dirty="0">
                <a:ln w="0"/>
                <a:solidFill>
                  <a:schemeClr val="accent1"/>
                </a:solidFill>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rPr>
              <a:t>CPU) mengendalikan seluruh komponen lain. Memori Akses Acak (</a:t>
            </a:r>
            <a:r>
              <a:rPr lang="id-ID" sz="2400" i="1" dirty="0">
                <a:ln w="0"/>
                <a:solidFill>
                  <a:schemeClr val="accent1"/>
                </a:solidFill>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rPr>
              <a:t>Random Acces Memory</a:t>
            </a:r>
            <a:r>
              <a:rPr lang="id-ID" sz="2400" dirty="0">
                <a:ln w="0"/>
                <a:solidFill>
                  <a:schemeClr val="accent1"/>
                </a:solidFill>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rPr>
              <a:t>-RAM) bertindak sebagai tempat kerja sementara bagi CPU, semakin besar area kerja, maka akan semakin cepat CPU menyelesaikan tugas-tugasnya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38100">
            <a:gradFill>
              <a:gsLst>
                <a:gs pos="0">
                  <a:srgbClr val="00B05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prstDash val="sysDash"/>
          </a:ln>
        </p:spPr>
        <p:txBody>
          <a:bodyPr>
            <a:normAutofit/>
          </a:bodyPr>
          <a:lstStyle/>
          <a:p>
            <a:pPr algn="ctr"/>
            <a:r>
              <a:rPr lang="id-ID" sz="2800" dirty="0">
                <a:solidFill>
                  <a:schemeClr val="bg1"/>
                </a:solidFill>
                <a:effectLst>
                  <a:glow rad="228600">
                    <a:schemeClr val="accent2">
                      <a:satMod val="175000"/>
                      <a:alpha val="40000"/>
                    </a:schemeClr>
                  </a:glow>
                </a:effectLst>
                <a:latin typeface="Arial" pitchFamily="34" charset="0"/>
                <a:cs typeface="Arial" pitchFamily="34" charset="0"/>
              </a:rPr>
              <a:t>Pengantar arsitektur komunikasi</a:t>
            </a:r>
          </a:p>
        </p:txBody>
      </p:sp>
      <p:sp>
        <p:nvSpPr>
          <p:cNvPr id="3" name="Content Placeholder 2"/>
          <p:cNvSpPr>
            <a:spLocks noGrp="1"/>
          </p:cNvSpPr>
          <p:nvPr>
            <p:ph idx="1"/>
          </p:nvPr>
        </p:nvSpPr>
        <p:spPr>
          <a:xfrm>
            <a:off x="457200" y="2420888"/>
            <a:ext cx="8058150" cy="4034848"/>
          </a:xfrm>
          <a:ln w="38100">
            <a:gradFill>
              <a:gsLst>
                <a:gs pos="0">
                  <a:schemeClr val="accent6"/>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prstDash val="sysDash"/>
          </a:ln>
        </p:spPr>
        <p:txBody>
          <a:bodyPr>
            <a:normAutofit/>
          </a:bodyPr>
          <a:lstStyle/>
          <a:p>
            <a:pPr algn="ctr">
              <a:buNone/>
            </a:pPr>
            <a:endParaRPr lang="en-US" sz="2400" dirty="0">
              <a:solidFill>
                <a:schemeClr val="bg1"/>
              </a:solidFill>
              <a:effectLst>
                <a:glow rad="139700">
                  <a:schemeClr val="accent2">
                    <a:satMod val="175000"/>
                    <a:alpha val="40000"/>
                  </a:schemeClr>
                </a:glow>
              </a:effectLst>
              <a:latin typeface="Arial" panose="020B0604020202020204" pitchFamily="34" charset="0"/>
              <a:cs typeface="Arial" panose="020B0604020202020204" pitchFamily="34" charset="0"/>
            </a:endParaRPr>
          </a:p>
          <a:p>
            <a:pPr algn="ctr">
              <a:buNone/>
            </a:pPr>
            <a:endParaRPr lang="en-US" sz="2400" dirty="0">
              <a:solidFill>
                <a:schemeClr val="bg1"/>
              </a:solidFill>
              <a:effectLst>
                <a:glow rad="139700">
                  <a:schemeClr val="accent2">
                    <a:satMod val="175000"/>
                    <a:alpha val="40000"/>
                  </a:schemeClr>
                </a:glow>
              </a:effectLst>
              <a:latin typeface="Arial" panose="020B0604020202020204" pitchFamily="34" charset="0"/>
              <a:cs typeface="Arial" panose="020B0604020202020204" pitchFamily="34" charset="0"/>
            </a:endParaRPr>
          </a:p>
          <a:p>
            <a:pPr algn="ctr">
              <a:buNone/>
            </a:pPr>
            <a:r>
              <a:rPr lang="id-ID" sz="2400" dirty="0">
                <a:solidFill>
                  <a:schemeClr val="bg1"/>
                </a:solidFill>
                <a:effectLst>
                  <a:glow rad="139700">
                    <a:schemeClr val="accent2">
                      <a:satMod val="175000"/>
                      <a:alpha val="40000"/>
                    </a:schemeClr>
                  </a:glow>
                </a:effectLst>
                <a:latin typeface="Arial" panose="020B0604020202020204" pitchFamily="34" charset="0"/>
                <a:cs typeface="Arial" panose="020B0604020202020204" pitchFamily="34" charset="0"/>
              </a:rPr>
              <a:t>Komunikasi antarkomputer dibatasi oleh adanya fakta diprioritaskannya komunikasi telepon anatara manusia. Standar </a:t>
            </a:r>
            <a:r>
              <a:rPr lang="en-US" sz="2400" dirty="0">
                <a:solidFill>
                  <a:schemeClr val="bg1"/>
                </a:solidFill>
                <a:effectLst>
                  <a:glow rad="139700">
                    <a:schemeClr val="accent2">
                      <a:satMod val="175000"/>
                      <a:alpha val="40000"/>
                    </a:schemeClr>
                  </a:glow>
                </a:effectLst>
                <a:latin typeface="Arial" panose="020B0604020202020204" pitchFamily="34" charset="0"/>
                <a:cs typeface="Arial" panose="020B0604020202020204" pitchFamily="34" charset="0"/>
              </a:rPr>
              <a:t>d</a:t>
            </a:r>
            <a:r>
              <a:rPr lang="id-ID" sz="2400" dirty="0">
                <a:solidFill>
                  <a:schemeClr val="bg1"/>
                </a:solidFill>
                <a:effectLst>
                  <a:glow rad="139700">
                    <a:schemeClr val="accent2">
                      <a:satMod val="175000"/>
                      <a:alpha val="40000"/>
                    </a:schemeClr>
                  </a:glow>
                </a:effectLst>
                <a:latin typeface="Arial" panose="020B0604020202020204" pitchFamily="34" charset="0"/>
                <a:cs typeface="Arial" panose="020B0604020202020204" pitchFamily="34" charset="0"/>
              </a:rPr>
              <a:t>an prosedur komunikasi telepon tidak pernah dimaksudkan untuk mengakomodasikan komunikasi digital yang sangat cepat yang dibutuhkan antarkomputer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D:\S.I.M\GAMBAR FIGUR HITAM PUTIH\FIGUR1.5.png"/>
          <p:cNvPicPr>
            <a:picLocks noChangeAspect="1" noChangeArrowheads="1"/>
          </p:cNvPicPr>
          <p:nvPr/>
        </p:nvPicPr>
        <p:blipFill>
          <a:blip r:embed="rId2"/>
          <a:srcRect/>
          <a:stretch>
            <a:fillRect/>
          </a:stretch>
        </p:blipFill>
        <p:spPr bwMode="auto">
          <a:xfrm>
            <a:off x="0" y="685800"/>
            <a:ext cx="9144000" cy="594360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32656"/>
            <a:ext cx="7859216" cy="621704"/>
          </a:xfrm>
          <a:ln w="38100">
            <a:gradFill>
              <a:gsLst>
                <a:gs pos="0">
                  <a:srgbClr val="C0000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prstDash val="dash"/>
          </a:ln>
        </p:spPr>
        <p:txBody>
          <a:bodyPr>
            <a:normAutofit/>
          </a:bodyPr>
          <a:lstStyle/>
          <a:p>
            <a:pPr algn="ctr"/>
            <a:r>
              <a:rPr lang="id-ID" sz="2800" dirty="0">
                <a:solidFill>
                  <a:schemeClr val="bg1"/>
                </a:solidFill>
                <a:effectLst>
                  <a:glow rad="139700">
                    <a:schemeClr val="accent4">
                      <a:satMod val="175000"/>
                      <a:alpha val="40000"/>
                    </a:schemeClr>
                  </a:glow>
                </a:effectLst>
                <a:latin typeface="Arial" pitchFamily="34" charset="0"/>
                <a:cs typeface="Arial" pitchFamily="34" charset="0"/>
              </a:rPr>
              <a:t>Evolusi di bidang aplikasi komputer</a:t>
            </a:r>
          </a:p>
        </p:txBody>
      </p:sp>
      <p:sp>
        <p:nvSpPr>
          <p:cNvPr id="3" name="Content Placeholder 2"/>
          <p:cNvSpPr>
            <a:spLocks noGrp="1"/>
          </p:cNvSpPr>
          <p:nvPr>
            <p:ph idx="1"/>
          </p:nvPr>
        </p:nvSpPr>
        <p:spPr>
          <a:xfrm>
            <a:off x="457200" y="1484784"/>
            <a:ext cx="7797552" cy="4970952"/>
          </a:xfrm>
          <a:ln w="31750">
            <a:gradFill>
              <a:gsLst>
                <a:gs pos="0">
                  <a:schemeClr val="accent2">
                    <a:lumMod val="7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prstDash val="dash"/>
          </a:ln>
        </p:spPr>
        <p:txBody>
          <a:bodyPr>
            <a:normAutofit/>
          </a:bodyPr>
          <a:lstStyle/>
          <a:p>
            <a:pPr algn="just"/>
            <a:r>
              <a:rPr lang="id-ID" sz="2400" dirty="0">
                <a:solidFill>
                  <a:schemeClr val="accent6">
                    <a:lumMod val="60000"/>
                    <a:lumOff val="40000"/>
                  </a:schemeClr>
                </a:solidFill>
                <a:latin typeface="Arial" pitchFamily="34" charset="0"/>
                <a:cs typeface="Arial" pitchFamily="34" charset="0"/>
              </a:rPr>
              <a:t>Sistem informasi adalah suatu sistem virtual yang memungkinkan manajemen mengendalikan operasi sistem fisik perusahaan.</a:t>
            </a:r>
          </a:p>
          <a:p>
            <a:pPr>
              <a:buNone/>
            </a:pPr>
            <a:endParaRPr lang="id-ID" sz="2400" dirty="0">
              <a:solidFill>
                <a:schemeClr val="accent6">
                  <a:lumMod val="60000"/>
                  <a:lumOff val="40000"/>
                </a:schemeClr>
              </a:solidFill>
              <a:latin typeface="Arial" pitchFamily="34" charset="0"/>
              <a:cs typeface="Arial" pitchFamily="34" charset="0"/>
            </a:endParaRPr>
          </a:p>
          <a:p>
            <a:pPr algn="just"/>
            <a:r>
              <a:rPr lang="id-ID" sz="2400" b="1" dirty="0">
                <a:solidFill>
                  <a:schemeClr val="accent6">
                    <a:lumMod val="60000"/>
                    <a:lumOff val="40000"/>
                  </a:schemeClr>
                </a:solidFill>
                <a:latin typeface="Arial" pitchFamily="34" charset="0"/>
                <a:cs typeface="Arial" pitchFamily="34" charset="0"/>
              </a:rPr>
              <a:t>Sistem fisik</a:t>
            </a:r>
            <a:r>
              <a:rPr lang="id-ID" sz="2400" dirty="0">
                <a:solidFill>
                  <a:schemeClr val="accent6">
                    <a:lumMod val="60000"/>
                    <a:lumOff val="40000"/>
                  </a:schemeClr>
                </a:solidFill>
                <a:latin typeface="Arial" pitchFamily="34" charset="0"/>
                <a:cs typeface="Arial" pitchFamily="34" charset="0"/>
              </a:rPr>
              <a:t> (</a:t>
            </a:r>
            <a:r>
              <a:rPr lang="id-ID" sz="2400" b="1" i="1" dirty="0">
                <a:solidFill>
                  <a:schemeClr val="accent6">
                    <a:lumMod val="60000"/>
                    <a:lumOff val="40000"/>
                  </a:schemeClr>
                </a:solidFill>
                <a:latin typeface="Arial" pitchFamily="34" charset="0"/>
                <a:cs typeface="Arial" pitchFamily="34" charset="0"/>
              </a:rPr>
              <a:t>physical system)</a:t>
            </a:r>
            <a:r>
              <a:rPr lang="id-ID" sz="2400" dirty="0">
                <a:solidFill>
                  <a:schemeClr val="accent6">
                    <a:lumMod val="60000"/>
                    <a:lumOff val="40000"/>
                  </a:schemeClr>
                </a:solidFill>
                <a:latin typeface="Arial" pitchFamily="34" charset="0"/>
                <a:cs typeface="Arial" pitchFamily="34" charset="0"/>
              </a:rPr>
              <a:t> perusahaan terdiri atas sumber-sumber daya berwujud bahan baku, karyaman, mesin, dan uang. Sedangkan </a:t>
            </a:r>
            <a:r>
              <a:rPr lang="id-ID" sz="2400" b="1" dirty="0">
                <a:solidFill>
                  <a:schemeClr val="accent6">
                    <a:lumMod val="60000"/>
                    <a:lumOff val="40000"/>
                  </a:schemeClr>
                </a:solidFill>
                <a:latin typeface="Arial" pitchFamily="34" charset="0"/>
                <a:cs typeface="Arial" pitchFamily="34" charset="0"/>
              </a:rPr>
              <a:t>sistem virtual (</a:t>
            </a:r>
            <a:r>
              <a:rPr lang="id-ID" sz="2400" b="1" i="1" dirty="0">
                <a:solidFill>
                  <a:schemeClr val="accent6">
                    <a:lumMod val="60000"/>
                    <a:lumOff val="40000"/>
                  </a:schemeClr>
                </a:solidFill>
                <a:latin typeface="Arial" pitchFamily="34" charset="0"/>
                <a:cs typeface="Arial" pitchFamily="34" charset="0"/>
              </a:rPr>
              <a:t>virtual system)</a:t>
            </a:r>
            <a:r>
              <a:rPr lang="id-ID" sz="2400" b="1" dirty="0">
                <a:solidFill>
                  <a:schemeClr val="accent6">
                    <a:lumMod val="60000"/>
                    <a:lumOff val="40000"/>
                  </a:schemeClr>
                </a:solidFill>
                <a:latin typeface="Arial" pitchFamily="34" charset="0"/>
                <a:cs typeface="Arial" pitchFamily="34" charset="0"/>
              </a:rPr>
              <a:t> </a:t>
            </a:r>
            <a:r>
              <a:rPr lang="id-ID" sz="2400" dirty="0">
                <a:solidFill>
                  <a:schemeClr val="accent6">
                    <a:lumMod val="60000"/>
                    <a:lumOff val="40000"/>
                  </a:schemeClr>
                </a:solidFill>
                <a:latin typeface="Arial" pitchFamily="34" charset="0"/>
                <a:cs typeface="Arial" pitchFamily="34" charset="0"/>
              </a:rPr>
              <a:t>terdiri atas sumber daya informasi yang digunakan untuk mewakili sistem fisik. Sebagai contoh, sebuah ruang penyimpanan persediaan yang menyimpan barang-barang persediaan merupakan sistem fisik, dan file induk persediaan berbasis computer adalah suatu sistem virtual yang mencerminkan sistem fisik</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E73A467-ADD0-4C23-A9AA-1B84E9801C9F}"/>
              </a:ext>
            </a:extLst>
          </p:cNvPr>
          <p:cNvSpPr>
            <a:spLocks noGrp="1" noChangeArrowheads="1"/>
          </p:cNvSpPr>
          <p:nvPr>
            <p:ph type="title"/>
          </p:nvPr>
        </p:nvSpPr>
        <p:spPr>
          <a:xfrm>
            <a:off x="457200" y="122238"/>
            <a:ext cx="7543800" cy="1295400"/>
          </a:xfrm>
        </p:spPr>
        <p:txBody>
          <a:bodyPr/>
          <a:lstStyle/>
          <a:p>
            <a:r>
              <a:rPr lang="en-US" altLang="en-US">
                <a:solidFill>
                  <a:schemeClr val="bg1"/>
                </a:solidFill>
              </a:rPr>
              <a:t>Perkembangan SIM</a:t>
            </a:r>
          </a:p>
        </p:txBody>
      </p:sp>
      <p:sp>
        <p:nvSpPr>
          <p:cNvPr id="5" name="Content Placeholder 2">
            <a:extLst>
              <a:ext uri="{FF2B5EF4-FFF2-40B4-BE49-F238E27FC236}">
                <a16:creationId xmlns:a16="http://schemas.microsoft.com/office/drawing/2014/main" id="{FA783810-EDE6-49F6-A8C0-5C3F6E06C78E}"/>
              </a:ext>
            </a:extLst>
          </p:cNvPr>
          <p:cNvSpPr>
            <a:spLocks noGrp="1" noChangeArrowheads="1"/>
          </p:cNvSpPr>
          <p:nvPr>
            <p:ph idx="1"/>
          </p:nvPr>
        </p:nvSpPr>
        <p:spPr>
          <a:xfrm>
            <a:off x="457200" y="1524000"/>
            <a:ext cx="8229600" cy="4625975"/>
          </a:xfrm>
        </p:spPr>
        <p:txBody>
          <a:bodyPr/>
          <a:lstStyle/>
          <a:p>
            <a:r>
              <a:rPr lang="en-GB" altLang="en-US" sz="2000">
                <a:solidFill>
                  <a:schemeClr val="bg1"/>
                </a:solidFill>
              </a:rPr>
              <a:t>Dalam perkembangannya, ternyata SIM tidak hanya di implementasikan pada industri / pabrik, namun sistem tersebut ternyata sesuai juga untuk dipakai oleh organisasi lainnya seperti rumah sakit (untuk penanganan pasien dan manajemen), dokter praktek, kantor pengacara, event organizer, bengkel, perpustakaan, kampus, dll</a:t>
            </a:r>
          </a:p>
          <a:p>
            <a:endParaRPr lang="en-US" altLang="en-US" sz="2000">
              <a:solidFill>
                <a:schemeClr val="bg1"/>
              </a:solidFill>
            </a:endParaRPr>
          </a:p>
        </p:txBody>
      </p:sp>
      <p:pic>
        <p:nvPicPr>
          <p:cNvPr id="6" name="Picture 4" descr="SIM_pabrik_animation">
            <a:extLst>
              <a:ext uri="{FF2B5EF4-FFF2-40B4-BE49-F238E27FC236}">
                <a16:creationId xmlns:a16="http://schemas.microsoft.com/office/drawing/2014/main" id="{60C87FF9-897A-4B03-BCBC-2C21AFFBE9BC}"/>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331640" y="3212976"/>
            <a:ext cx="625475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251724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7242048" cy="5323538"/>
          </a:xfrm>
          <a:ln w="38100">
            <a:gradFill>
              <a:gsLst>
                <a:gs pos="0">
                  <a:schemeClr val="accent4">
                    <a:lumMod val="60000"/>
                    <a:lumOff val="4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prstDash val="dashDot"/>
          </a:ln>
        </p:spPr>
        <p:txBody>
          <a:bodyPr>
            <a:normAutofit/>
          </a:bodyPr>
          <a:lstStyle/>
          <a:p>
            <a:pPr algn="ctr"/>
            <a:r>
              <a:rPr lang="id-ID" sz="2400" cap="none" dirty="0">
                <a:solidFill>
                  <a:schemeClr val="accent6">
                    <a:lumMod val="60000"/>
                    <a:lumOff val="40000"/>
                  </a:schemeClr>
                </a:solidFill>
                <a:latin typeface="Arial" pitchFamily="34" charset="0"/>
                <a:cs typeface="Arial" pitchFamily="34" charset="0"/>
              </a:rPr>
              <a:t>Sistem fisik sebuah perusahaan adalah suatu sistem terbuka (</a:t>
            </a:r>
            <a:r>
              <a:rPr lang="id-ID" sz="2400" i="1" cap="none" dirty="0">
                <a:solidFill>
                  <a:schemeClr val="accent6">
                    <a:lumMod val="60000"/>
                    <a:lumOff val="40000"/>
                  </a:schemeClr>
                </a:solidFill>
                <a:latin typeface="Arial" pitchFamily="34" charset="0"/>
                <a:cs typeface="Arial" pitchFamily="34" charset="0"/>
              </a:rPr>
              <a:t>open system)</a:t>
            </a:r>
            <a:r>
              <a:rPr lang="id-ID" sz="2400" cap="none" dirty="0">
                <a:solidFill>
                  <a:schemeClr val="accent6">
                    <a:lumMod val="60000"/>
                    <a:lumOff val="40000"/>
                  </a:schemeClr>
                </a:solidFill>
                <a:latin typeface="Arial" pitchFamily="34" charset="0"/>
                <a:cs typeface="Arial" pitchFamily="34" charset="0"/>
              </a:rPr>
              <a:t> yang berinteraksi dengan lingkungannya melalui aliran sumber daya fisik. Suatu sistem informasi juga merupakan sistem terbuka. Sistem tertutup</a:t>
            </a:r>
            <a:r>
              <a:rPr lang="id-ID" sz="2400" i="1" cap="none" dirty="0">
                <a:solidFill>
                  <a:schemeClr val="accent6">
                    <a:lumMod val="60000"/>
                    <a:lumOff val="40000"/>
                  </a:schemeClr>
                </a:solidFill>
                <a:latin typeface="Arial" pitchFamily="34" charset="0"/>
                <a:cs typeface="Arial" pitchFamily="34" charset="0"/>
              </a:rPr>
              <a:t> (closed system)</a:t>
            </a:r>
            <a:r>
              <a:rPr lang="id-ID" sz="2400" cap="none" dirty="0">
                <a:solidFill>
                  <a:schemeClr val="accent6">
                    <a:lumMod val="60000"/>
                    <a:lumOff val="40000"/>
                  </a:schemeClr>
                </a:solidFill>
                <a:latin typeface="Arial" pitchFamily="34" charset="0"/>
                <a:cs typeface="Arial" pitchFamily="34" charset="0"/>
              </a:rPr>
              <a:t> adalah sistem yang tidak berkomunikasi dengan lingkungannya. Sistem yang benar-benar tertutup tidak akan berinteraksi dengan konsumen, manajer, atau siapa pun, dan tidak menjadi perhatian dari pengembang dan pengguna sistem informasi.</a:t>
            </a:r>
            <a:br>
              <a:rPr lang="id-ID" sz="2400" cap="none" dirty="0">
                <a:solidFill>
                  <a:schemeClr val="accent6">
                    <a:lumMod val="60000"/>
                    <a:lumOff val="40000"/>
                  </a:schemeClr>
                </a:solidFill>
                <a:latin typeface="Arial" pitchFamily="34" charset="0"/>
                <a:cs typeface="Arial" pitchFamily="34" charset="0"/>
              </a:rPr>
            </a:br>
            <a:endParaRPr lang="id-ID" sz="2400" cap="none" dirty="0">
              <a:solidFill>
                <a:schemeClr val="accent6">
                  <a:lumMod val="60000"/>
                  <a:lumOff val="40000"/>
                </a:schemeClr>
              </a:solidFill>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548680"/>
            <a:ext cx="7239000" cy="698336"/>
          </a:xfrm>
          <a:ln>
            <a:solidFill>
              <a:srgbClr val="0070C0"/>
            </a:solidFill>
          </a:ln>
        </p:spPr>
        <p:txBody>
          <a:bodyPr>
            <a:normAutofit/>
          </a:bodyPr>
          <a:lstStyle/>
          <a:p>
            <a:pPr algn="ctr"/>
            <a:r>
              <a:rPr lang="id-ID" sz="2800" dirty="0">
                <a:solidFill>
                  <a:schemeClr val="bg1"/>
                </a:solidFill>
                <a:effectLst>
                  <a:glow rad="228600">
                    <a:schemeClr val="accent1">
                      <a:satMod val="175000"/>
                      <a:alpha val="40000"/>
                    </a:schemeClr>
                  </a:glow>
                </a:effectLst>
                <a:latin typeface="Arial" pitchFamily="34" charset="0"/>
                <a:cs typeface="Arial" pitchFamily="34" charset="0"/>
              </a:rPr>
              <a:t>Sistem Pemrosesan Transaksi</a:t>
            </a:r>
          </a:p>
        </p:txBody>
      </p:sp>
      <p:sp>
        <p:nvSpPr>
          <p:cNvPr id="3" name="Content Placeholder 2"/>
          <p:cNvSpPr>
            <a:spLocks noGrp="1"/>
          </p:cNvSpPr>
          <p:nvPr>
            <p:ph idx="1"/>
          </p:nvPr>
        </p:nvSpPr>
        <p:spPr>
          <a:xfrm>
            <a:off x="899592" y="1988840"/>
            <a:ext cx="7239000" cy="4081616"/>
          </a:xfrm>
          <a:ln>
            <a:solidFill>
              <a:schemeClr val="accent5">
                <a:lumMod val="75000"/>
              </a:schemeClr>
            </a:solidFill>
          </a:ln>
        </p:spPr>
        <p:txBody>
          <a:bodyPr>
            <a:normAutofit/>
          </a:bodyPr>
          <a:lstStyle/>
          <a:p>
            <a:pPr algn="just">
              <a:buNone/>
            </a:pPr>
            <a:r>
              <a:rPr lang="id-ID" sz="2400" dirty="0">
                <a:solidFill>
                  <a:schemeClr val="bg1"/>
                </a:solidFill>
                <a:effectLst>
                  <a:glow rad="63500">
                    <a:schemeClr val="accent1">
                      <a:satMod val="175000"/>
                      <a:alpha val="40000"/>
                    </a:schemeClr>
                  </a:glow>
                </a:effectLst>
              </a:rPr>
              <a:t>  </a:t>
            </a:r>
            <a:endParaRPr lang="en-US" sz="2400" dirty="0">
              <a:solidFill>
                <a:schemeClr val="bg1"/>
              </a:solidFill>
              <a:effectLst>
                <a:glow rad="63500">
                  <a:schemeClr val="accent1">
                    <a:satMod val="175000"/>
                    <a:alpha val="40000"/>
                  </a:schemeClr>
                </a:glow>
              </a:effectLst>
            </a:endParaRPr>
          </a:p>
          <a:p>
            <a:pPr algn="just">
              <a:buNone/>
            </a:pPr>
            <a:endParaRPr lang="en-US" sz="2400" dirty="0">
              <a:solidFill>
                <a:schemeClr val="bg1"/>
              </a:solidFill>
              <a:effectLst>
                <a:glow rad="63500">
                  <a:schemeClr val="accent1">
                    <a:satMod val="175000"/>
                    <a:alpha val="40000"/>
                  </a:schemeClr>
                </a:glow>
              </a:effectLst>
              <a:latin typeface="Arial" pitchFamily="34" charset="0"/>
              <a:cs typeface="Arial" pitchFamily="34" charset="0"/>
            </a:endParaRPr>
          </a:p>
          <a:p>
            <a:pPr algn="just">
              <a:buNone/>
            </a:pPr>
            <a:r>
              <a:rPr lang="id-ID" sz="2400" dirty="0">
                <a:solidFill>
                  <a:schemeClr val="bg1"/>
                </a:solidFill>
                <a:effectLst>
                  <a:glow rad="63500">
                    <a:schemeClr val="accent1">
                      <a:satMod val="175000"/>
                      <a:alpha val="40000"/>
                    </a:schemeClr>
                  </a:glow>
                </a:effectLst>
                <a:latin typeface="Arial" pitchFamily="34" charset="0"/>
                <a:cs typeface="Arial" pitchFamily="34" charset="0"/>
              </a:rPr>
              <a:t>Sebelum computer ada, sistem</a:t>
            </a:r>
            <a:r>
              <a:rPr lang="id-ID" sz="2400" i="1" dirty="0">
                <a:solidFill>
                  <a:schemeClr val="bg1"/>
                </a:solidFill>
                <a:effectLst>
                  <a:glow rad="63500">
                    <a:schemeClr val="accent1">
                      <a:satMod val="175000"/>
                      <a:alpha val="40000"/>
                    </a:schemeClr>
                  </a:glow>
                </a:effectLst>
                <a:latin typeface="Arial" pitchFamily="34" charset="0"/>
                <a:cs typeface="Arial" pitchFamily="34" charset="0"/>
              </a:rPr>
              <a:t> virtual </a:t>
            </a:r>
            <a:r>
              <a:rPr lang="id-ID" sz="2400" dirty="0">
                <a:solidFill>
                  <a:schemeClr val="bg1"/>
                </a:solidFill>
                <a:effectLst>
                  <a:glow rad="63500">
                    <a:schemeClr val="accent1">
                      <a:satMod val="175000"/>
                      <a:alpha val="40000"/>
                    </a:schemeClr>
                  </a:glow>
                </a:effectLst>
                <a:latin typeface="Arial" pitchFamily="34" charset="0"/>
                <a:cs typeface="Arial" pitchFamily="34" charset="0"/>
              </a:rPr>
              <a:t>perusahaan adalah kombinasi dari proses manual, mesin-mesin pembukuan yang digerakkan oleh kunci, dan sistem kartu berlubang (</a:t>
            </a:r>
            <a:r>
              <a:rPr lang="id-ID" sz="2400" i="1" dirty="0">
                <a:solidFill>
                  <a:schemeClr val="bg1"/>
                </a:solidFill>
                <a:effectLst>
                  <a:glow rad="63500">
                    <a:schemeClr val="accent1">
                      <a:satMod val="175000"/>
                      <a:alpha val="40000"/>
                    </a:schemeClr>
                  </a:glow>
                </a:effectLst>
                <a:latin typeface="Arial" pitchFamily="34" charset="0"/>
                <a:cs typeface="Arial" pitchFamily="34" charset="0"/>
              </a:rPr>
              <a:t>punch card system) </a:t>
            </a:r>
            <a:r>
              <a:rPr lang="id-ID" sz="2400" dirty="0">
                <a:solidFill>
                  <a:schemeClr val="bg1"/>
                </a:solidFill>
                <a:effectLst>
                  <a:glow rad="63500">
                    <a:schemeClr val="accent1">
                      <a:satMod val="175000"/>
                      <a:alpha val="40000"/>
                    </a:schemeClr>
                  </a:glow>
                </a:effectLst>
                <a:latin typeface="Arial" pitchFamily="34" charset="0"/>
                <a:cs typeface="Arial" pitchFamily="34" charset="0"/>
              </a:rPr>
              <a:t>yang memproses data perusahaan. </a:t>
            </a:r>
            <a:r>
              <a:rPr lang="id-ID" sz="2400" b="1" dirty="0">
                <a:solidFill>
                  <a:schemeClr val="bg1"/>
                </a:solidFill>
                <a:effectLst>
                  <a:glow rad="63500">
                    <a:schemeClr val="accent1">
                      <a:satMod val="175000"/>
                      <a:alpha val="40000"/>
                    </a:schemeClr>
                  </a:glow>
                </a:effectLst>
                <a:latin typeface="Arial" pitchFamily="34" charset="0"/>
                <a:cs typeface="Arial" pitchFamily="34" charset="0"/>
              </a:rPr>
              <a:t>Data</a:t>
            </a:r>
            <a:r>
              <a:rPr lang="id-ID" sz="2400" dirty="0">
                <a:solidFill>
                  <a:schemeClr val="bg1"/>
                </a:solidFill>
                <a:effectLst>
                  <a:glow rad="63500">
                    <a:schemeClr val="accent1">
                      <a:satMod val="175000"/>
                      <a:alpha val="40000"/>
                    </a:schemeClr>
                  </a:glow>
                </a:effectLst>
                <a:latin typeface="Arial" pitchFamily="34" charset="0"/>
                <a:cs typeface="Arial" pitchFamily="34" charset="0"/>
              </a:rPr>
              <a:t> terdiri atas fakta dan angka yang biasanya tidak bermanfaat karena volumenya yang besar dan sifatnya yang masih belum diolah</a:t>
            </a:r>
            <a:r>
              <a:rPr lang="id-ID" sz="2400" dirty="0">
                <a:solidFill>
                  <a:schemeClr val="bg1"/>
                </a:solidFill>
                <a:effectLst>
                  <a:glow rad="63500">
                    <a:schemeClr val="accent1">
                      <a:satMod val="175000"/>
                      <a:alpha val="40000"/>
                    </a:schemeClr>
                  </a:glow>
                </a:effectLst>
              </a:rPr>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908720"/>
            <a:ext cx="7242048" cy="5103524"/>
          </a:xfrm>
          <a:ln>
            <a:solidFill>
              <a:srgbClr val="0070C0"/>
            </a:solidFill>
          </a:ln>
        </p:spPr>
        <p:txBody>
          <a:bodyPr>
            <a:noAutofit/>
          </a:bodyPr>
          <a:lstStyle/>
          <a:p>
            <a:pPr algn="ctr"/>
            <a:r>
              <a:rPr lang="id-ID" sz="2400" cap="none" dirty="0">
                <a:solidFill>
                  <a:schemeClr val="bg1"/>
                </a:solidFill>
                <a:effectLst>
                  <a:glow rad="101600">
                    <a:schemeClr val="accent1">
                      <a:satMod val="175000"/>
                      <a:alpha val="40000"/>
                    </a:schemeClr>
                  </a:glow>
                </a:effectLst>
                <a:latin typeface="Arial" pitchFamily="34" charset="0"/>
                <a:cs typeface="Arial" pitchFamily="34" charset="0"/>
              </a:rPr>
              <a:t>Sistem berbaris computer pertama disebut sistem </a:t>
            </a:r>
            <a:r>
              <a:rPr lang="id-ID" sz="2400" i="1" cap="none" dirty="0">
                <a:solidFill>
                  <a:schemeClr val="bg1"/>
                </a:solidFill>
                <a:effectLst>
                  <a:glow rad="101600">
                    <a:schemeClr val="accent1">
                      <a:satMod val="175000"/>
                      <a:alpha val="40000"/>
                    </a:schemeClr>
                  </a:glow>
                </a:effectLst>
                <a:latin typeface="Arial" pitchFamily="34" charset="0"/>
                <a:cs typeface="Arial" pitchFamily="34" charset="0"/>
              </a:rPr>
              <a:t>pemroresan data elektronik </a:t>
            </a:r>
            <a:br>
              <a:rPr lang="id-ID" sz="2400" cap="none" dirty="0">
                <a:solidFill>
                  <a:schemeClr val="bg1"/>
                </a:solidFill>
                <a:effectLst>
                  <a:glow rad="101600">
                    <a:schemeClr val="accent1">
                      <a:satMod val="175000"/>
                      <a:alpha val="40000"/>
                    </a:schemeClr>
                  </a:glow>
                </a:effectLst>
                <a:latin typeface="Arial" pitchFamily="34" charset="0"/>
                <a:cs typeface="Arial" pitchFamily="34" charset="0"/>
              </a:rPr>
            </a:br>
            <a:r>
              <a:rPr lang="id-ID" sz="2400" cap="none" dirty="0">
                <a:solidFill>
                  <a:schemeClr val="bg1"/>
                </a:solidFill>
                <a:effectLst>
                  <a:glow rad="101600">
                    <a:schemeClr val="accent1">
                      <a:satMod val="175000"/>
                      <a:alpha val="40000"/>
                    </a:schemeClr>
                  </a:glow>
                </a:effectLst>
                <a:latin typeface="Arial" pitchFamily="34" charset="0"/>
                <a:cs typeface="Arial" pitchFamily="34" charset="0"/>
              </a:rPr>
              <a:t>(</a:t>
            </a:r>
            <a:r>
              <a:rPr lang="id-ID" sz="2400" i="1" cap="none" dirty="0">
                <a:solidFill>
                  <a:schemeClr val="bg1"/>
                </a:solidFill>
                <a:effectLst>
                  <a:glow rad="101600">
                    <a:schemeClr val="accent1">
                      <a:satMod val="175000"/>
                      <a:alpha val="40000"/>
                    </a:schemeClr>
                  </a:glow>
                </a:effectLst>
                <a:latin typeface="Arial" pitchFamily="34" charset="0"/>
                <a:cs typeface="Arial" pitchFamily="34" charset="0"/>
              </a:rPr>
              <a:t>electronic data processing system </a:t>
            </a:r>
            <a:r>
              <a:rPr lang="id-ID" sz="2400" cap="none" dirty="0">
                <a:solidFill>
                  <a:schemeClr val="bg1"/>
                </a:solidFill>
                <a:effectLst>
                  <a:glow rad="101600">
                    <a:schemeClr val="accent1">
                      <a:satMod val="175000"/>
                      <a:alpha val="40000"/>
                    </a:schemeClr>
                  </a:glow>
                </a:effectLst>
                <a:latin typeface="Arial" pitchFamily="34" charset="0"/>
                <a:cs typeface="Arial" pitchFamily="34" charset="0"/>
              </a:rPr>
              <a:t>–EDP). Belakangan istilah sistem </a:t>
            </a:r>
            <a:r>
              <a:rPr lang="id-ID" sz="2400" i="1" cap="none" dirty="0">
                <a:solidFill>
                  <a:schemeClr val="bg1"/>
                </a:solidFill>
                <a:effectLst>
                  <a:glow rad="101600">
                    <a:schemeClr val="accent1">
                      <a:satMod val="175000"/>
                      <a:alpha val="40000"/>
                    </a:schemeClr>
                  </a:glow>
                </a:effectLst>
                <a:latin typeface="Arial" pitchFamily="34" charset="0"/>
                <a:cs typeface="Arial" pitchFamily="34" charset="0"/>
              </a:rPr>
              <a:t>informasi akuntansi </a:t>
            </a:r>
            <a:r>
              <a:rPr lang="id-ID" sz="2400" cap="none" dirty="0">
                <a:solidFill>
                  <a:schemeClr val="bg1"/>
                </a:solidFill>
                <a:effectLst>
                  <a:glow rad="101600">
                    <a:schemeClr val="accent1">
                      <a:satMod val="175000"/>
                      <a:alpha val="40000"/>
                    </a:schemeClr>
                  </a:glow>
                </a:effectLst>
                <a:latin typeface="Arial" pitchFamily="34" charset="0"/>
                <a:cs typeface="Arial" pitchFamily="34" charset="0"/>
              </a:rPr>
              <a:t>(</a:t>
            </a:r>
            <a:r>
              <a:rPr lang="id-ID" sz="2400" i="1" cap="none" dirty="0">
                <a:solidFill>
                  <a:schemeClr val="bg1"/>
                </a:solidFill>
                <a:effectLst>
                  <a:glow rad="101600">
                    <a:schemeClr val="accent1">
                      <a:satMod val="175000"/>
                      <a:alpha val="40000"/>
                    </a:schemeClr>
                  </a:glow>
                </a:effectLst>
                <a:latin typeface="Arial" pitchFamily="34" charset="0"/>
                <a:cs typeface="Arial" pitchFamily="34" charset="0"/>
              </a:rPr>
              <a:t>accounting information system</a:t>
            </a:r>
            <a:r>
              <a:rPr lang="id-ID" sz="2400" cap="none" dirty="0">
                <a:solidFill>
                  <a:schemeClr val="bg1"/>
                </a:solidFill>
                <a:effectLst>
                  <a:glow rad="101600">
                    <a:schemeClr val="accent1">
                      <a:satMod val="175000"/>
                      <a:alpha val="40000"/>
                    </a:schemeClr>
                  </a:glow>
                </a:effectLst>
                <a:latin typeface="Arial" pitchFamily="34" charset="0"/>
                <a:cs typeface="Arial" pitchFamily="34" charset="0"/>
              </a:rPr>
              <a:t> –AIS) mulai dikenal. Kini sistem pemrosesan transaksi  (</a:t>
            </a:r>
            <a:r>
              <a:rPr lang="id-ID" sz="2400" i="1" cap="none" dirty="0">
                <a:solidFill>
                  <a:schemeClr val="bg1"/>
                </a:solidFill>
                <a:effectLst>
                  <a:glow rad="101600">
                    <a:schemeClr val="accent1">
                      <a:satMod val="175000"/>
                      <a:alpha val="40000"/>
                    </a:schemeClr>
                  </a:glow>
                </a:effectLst>
                <a:latin typeface="Arial" pitchFamily="34" charset="0"/>
                <a:cs typeface="Arial" pitchFamily="34" charset="0"/>
              </a:rPr>
              <a:t>transaction processing system</a:t>
            </a:r>
            <a:r>
              <a:rPr lang="id-ID" sz="2400" cap="none" dirty="0">
                <a:solidFill>
                  <a:schemeClr val="bg1"/>
                </a:solidFill>
                <a:effectLst>
                  <a:glow rad="101600">
                    <a:schemeClr val="accent1">
                      <a:satMod val="175000"/>
                      <a:alpha val="40000"/>
                    </a:schemeClr>
                  </a:glow>
                </a:effectLst>
                <a:latin typeface="Arial" pitchFamily="34" charset="0"/>
                <a:cs typeface="Arial" pitchFamily="34" charset="0"/>
              </a:rPr>
              <a:t>) merupakan istilah yang telah umum. Sistem-sistem ini berbagai satu ikatan yang sama di mana mereka memproses data yang mencerminkan aktivitas perusahaan.</a:t>
            </a:r>
            <a:br>
              <a:rPr lang="id-ID" sz="2800" cap="none" dirty="0">
                <a:solidFill>
                  <a:schemeClr val="bg1"/>
                </a:solidFill>
                <a:effectLst>
                  <a:glow rad="101600">
                    <a:schemeClr val="accent1">
                      <a:satMod val="175000"/>
                      <a:alpha val="40000"/>
                    </a:schemeClr>
                  </a:glow>
                </a:effectLst>
              </a:rPr>
            </a:br>
            <a:endParaRPr lang="id-ID" sz="2800" cap="none" dirty="0">
              <a:solidFill>
                <a:schemeClr val="bg1"/>
              </a:solidFill>
              <a:effectLst>
                <a:glow rad="101600">
                  <a:schemeClr val="accent1">
                    <a:satMod val="175000"/>
                    <a:alpha val="40000"/>
                  </a:schemeClr>
                </a:glo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spc="50" dirty="0" err="1">
                <a:ln w="9525" cmpd="sng">
                  <a:solidFill>
                    <a:schemeClr val="accent1">
                      <a:lumMod val="60000"/>
                      <a:lumOff val="40000"/>
                    </a:schemeClr>
                  </a:solidFill>
                  <a:prstDash val="solid"/>
                </a:ln>
                <a:solidFill>
                  <a:schemeClr val="bg1"/>
                </a:solidFill>
                <a:effectLst>
                  <a:glow rad="228600">
                    <a:schemeClr val="accent3">
                      <a:satMod val="175000"/>
                      <a:alpha val="40000"/>
                    </a:schemeClr>
                  </a:glow>
                </a:effectLst>
                <a:latin typeface="Arial" panose="020B0604020202020204" pitchFamily="34" charset="0"/>
                <a:cs typeface="Arial" panose="020B0604020202020204" pitchFamily="34" charset="0"/>
              </a:rPr>
              <a:t>Tujuan</a:t>
            </a:r>
            <a:r>
              <a:rPr lang="en-US" sz="2400" b="1" spc="50" dirty="0">
                <a:ln w="9525" cmpd="sng">
                  <a:solidFill>
                    <a:schemeClr val="accent1">
                      <a:lumMod val="60000"/>
                      <a:lumOff val="40000"/>
                    </a:schemeClr>
                  </a:solidFill>
                  <a:prstDash val="solid"/>
                </a:ln>
                <a:solidFill>
                  <a:schemeClr val="bg1"/>
                </a:solidFill>
                <a:effectLst>
                  <a:glow rad="228600">
                    <a:schemeClr val="accent3">
                      <a:satMod val="175000"/>
                      <a:alpha val="40000"/>
                    </a:schemeClr>
                  </a:glow>
                </a:effectLst>
                <a:latin typeface="Arial" panose="020B0604020202020204" pitchFamily="34" charset="0"/>
                <a:cs typeface="Arial" panose="020B0604020202020204" pitchFamily="34" charset="0"/>
              </a:rPr>
              <a:t> </a:t>
            </a:r>
            <a:r>
              <a:rPr lang="en-US" sz="2400" b="1" spc="50" dirty="0" err="1">
                <a:ln w="9525" cmpd="sng">
                  <a:solidFill>
                    <a:schemeClr val="accent1">
                      <a:lumMod val="60000"/>
                      <a:lumOff val="40000"/>
                    </a:schemeClr>
                  </a:solidFill>
                  <a:prstDash val="solid"/>
                </a:ln>
                <a:solidFill>
                  <a:schemeClr val="bg1"/>
                </a:solidFill>
                <a:effectLst>
                  <a:glow rad="228600">
                    <a:schemeClr val="accent3">
                      <a:satMod val="175000"/>
                      <a:alpha val="40000"/>
                    </a:schemeClr>
                  </a:glow>
                </a:effectLst>
                <a:latin typeface="Arial" panose="020B0604020202020204" pitchFamily="34" charset="0"/>
                <a:cs typeface="Arial" panose="020B0604020202020204" pitchFamily="34" charset="0"/>
              </a:rPr>
              <a:t>Belajar</a:t>
            </a:r>
            <a:br>
              <a:rPr lang="en-US" sz="2400" b="1" spc="50">
                <a:ln w="9525" cmpd="sng">
                  <a:solidFill>
                    <a:srgbClr val="FF5050"/>
                  </a:solidFill>
                  <a:prstDash val="solid"/>
                </a:ln>
                <a:solidFill>
                  <a:schemeClr val="bg1"/>
                </a:solidFill>
                <a:effectLst>
                  <a:glow rad="228600">
                    <a:schemeClr val="accent3">
                      <a:satMod val="175000"/>
                      <a:alpha val="40000"/>
                    </a:schemeClr>
                  </a:glow>
                </a:effectLst>
                <a:latin typeface="Arial" panose="020B0604020202020204" pitchFamily="34" charset="0"/>
                <a:cs typeface="Arial" panose="020B0604020202020204" pitchFamily="34" charset="0"/>
              </a:rPr>
            </a:br>
            <a:r>
              <a:rPr lang="id-ID" sz="2400" b="1">
                <a:ln w="10160">
                  <a:solidFill>
                    <a:schemeClr val="accent5"/>
                  </a:solidFill>
                  <a:prstDash val="solid"/>
                </a:ln>
                <a:solidFill>
                  <a:srgbClr val="FFFFFF"/>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Setelah </a:t>
            </a:r>
            <a:r>
              <a:rPr lang="id-ID" sz="24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mempelajari bab ini, Anda diharapkan:</a:t>
            </a:r>
            <a:endParaRPr lang="en-US" sz="2400" dirty="0"/>
          </a:p>
        </p:txBody>
      </p:sp>
      <p:sp>
        <p:nvSpPr>
          <p:cNvPr id="3" name="Content Placeholder 2"/>
          <p:cNvSpPr>
            <a:spLocks noGrp="1"/>
          </p:cNvSpPr>
          <p:nvPr>
            <p:ph idx="1"/>
          </p:nvPr>
        </p:nvSpPr>
        <p:spPr>
          <a:xfrm>
            <a:off x="0" y="1825625"/>
            <a:ext cx="9144000" cy="4351338"/>
          </a:xfrm>
        </p:spPr>
        <p:txBody>
          <a:bodyPr>
            <a:noAutofit/>
          </a:bodyPr>
          <a:lstStyle/>
          <a:p>
            <a:pPr marL="457200" indent="-457200">
              <a:buFont typeface="+mj-lt"/>
              <a:buAutoNum type="arabicPeriod"/>
            </a:pPr>
            <a:r>
              <a:rPr lang="id-ID" sz="2400" b="1">
                <a:ln w="10160">
                  <a:solidFill>
                    <a:schemeClr val="accent5"/>
                  </a:solidFill>
                  <a:prstDash val="solid"/>
                </a:ln>
                <a:solidFill>
                  <a:srgbClr val="FFFFFF"/>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Memahami </a:t>
            </a:r>
            <a:r>
              <a:rPr lang="id-ID" sz="24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bagaimana peranti keras komputer telah mengalami evolusi hingga mencapai kecanggihannya saat </a:t>
            </a:r>
            <a:r>
              <a:rPr lang="id-ID" sz="2400" b="1">
                <a:ln w="10160">
                  <a:solidFill>
                    <a:schemeClr val="accent5"/>
                  </a:solidFill>
                  <a:prstDash val="solid"/>
                </a:ln>
                <a:solidFill>
                  <a:srgbClr val="FFFFFF"/>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ini.</a:t>
            </a:r>
            <a:endParaRPr lang="en-US" sz="2400" b="1">
              <a:ln w="10160">
                <a:solidFill>
                  <a:schemeClr val="accent5"/>
                </a:solidFill>
                <a:prstDash val="solid"/>
              </a:ln>
              <a:solidFill>
                <a:srgbClr val="FFFFFF"/>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a:p>
            <a:pPr marL="457200" indent="-457200">
              <a:buFont typeface="+mj-lt"/>
              <a:buAutoNum type="arabicPeriod"/>
            </a:pPr>
            <a:r>
              <a:rPr lang="id-ID" sz="2400" b="1">
                <a:ln w="10160">
                  <a:solidFill>
                    <a:schemeClr val="accent5"/>
                  </a:solidFill>
                  <a:prstDash val="solid"/>
                </a:ln>
                <a:solidFill>
                  <a:srgbClr val="FFFFFF"/>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Mengetahui </a:t>
            </a:r>
            <a:r>
              <a:rPr lang="id-ID" sz="24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dasar-dasar komputer dan arsitektur </a:t>
            </a:r>
            <a:r>
              <a:rPr lang="id-ID" sz="2400" b="1">
                <a:ln w="10160">
                  <a:solidFill>
                    <a:schemeClr val="accent5"/>
                  </a:solidFill>
                  <a:prstDash val="solid"/>
                </a:ln>
                <a:solidFill>
                  <a:srgbClr val="FFFFFF"/>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komputer.</a:t>
            </a:r>
            <a:endParaRPr lang="en-US" sz="2400" b="1">
              <a:ln w="10160">
                <a:solidFill>
                  <a:schemeClr val="accent5"/>
                </a:solidFill>
                <a:prstDash val="solid"/>
              </a:ln>
              <a:solidFill>
                <a:srgbClr val="FFFFFF"/>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a:p>
            <a:pPr marL="457200" indent="-457200">
              <a:buFont typeface="+mj-lt"/>
              <a:buAutoNum type="arabicPeriod"/>
            </a:pPr>
            <a:r>
              <a:rPr lang="id-ID" sz="2400" b="1">
                <a:ln w="10160">
                  <a:solidFill>
                    <a:schemeClr val="accent5"/>
                  </a:solidFill>
                  <a:prstDash val="solid"/>
                </a:ln>
                <a:solidFill>
                  <a:srgbClr val="FFFFFF"/>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Memahami </a:t>
            </a:r>
            <a:r>
              <a:rPr lang="id-ID" sz="24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perbedaan antara sistem fisik dan </a:t>
            </a:r>
            <a:r>
              <a:rPr lang="id-ID" sz="2400" b="1">
                <a:ln w="10160">
                  <a:solidFill>
                    <a:schemeClr val="accent5"/>
                  </a:solidFill>
                  <a:prstDash val="solid"/>
                </a:ln>
                <a:solidFill>
                  <a:srgbClr val="FFFFFF"/>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virtual.</a:t>
            </a:r>
            <a:endParaRPr lang="en-US" sz="2400" b="1">
              <a:ln w="10160">
                <a:solidFill>
                  <a:schemeClr val="accent5"/>
                </a:solidFill>
                <a:prstDash val="solid"/>
              </a:ln>
              <a:solidFill>
                <a:srgbClr val="FFFFFF"/>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a:p>
            <a:pPr marL="457200" indent="-457200">
              <a:buFont typeface="+mj-lt"/>
              <a:buAutoNum type="arabicPeriod"/>
            </a:pPr>
            <a:r>
              <a:rPr lang="id-ID" sz="2400" b="1">
                <a:ln w="10160">
                  <a:solidFill>
                    <a:schemeClr val="accent5"/>
                  </a:solidFill>
                  <a:prstDash val="solid"/>
                </a:ln>
                <a:solidFill>
                  <a:srgbClr val="FFFFFF"/>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Menjelaskan </a:t>
            </a:r>
            <a:r>
              <a:rPr lang="id-ID" sz="24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bagaimana applikasi-aplikasi bisnis telah mengalami evolusi dari yang tadinya menekankan pada data akuntansi hingga ke penekanan yang saat ini diberikan pada informasi untuk memecahkan masalah.</a:t>
            </a:r>
            <a:br>
              <a:rPr lang="en-US" sz="24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br>
            <a:endParaRPr lang="en-US" sz="2400" dirty="0"/>
          </a:p>
        </p:txBody>
      </p:sp>
    </p:spTree>
    <p:extLst>
      <p:ext uri="{BB962C8B-B14F-4D97-AF65-F5344CB8AC3E}">
        <p14:creationId xmlns:p14="http://schemas.microsoft.com/office/powerpoint/2010/main" val="37895610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7286644" y="785794"/>
            <a:ext cx="1571636" cy="1857388"/>
          </a:xfrm>
          <a:prstGeom prst="rect">
            <a:avLst/>
          </a:prstGeom>
          <a:ln>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id-ID" altLang="ko-KR" sz="2000" b="1" i="0" u="none" strike="noStrike" cap="none" normalizeH="0" baseline="0" dirty="0">
                <a:ln>
                  <a:noFill/>
                </a:ln>
                <a:solidFill>
                  <a:schemeClr val="bg1"/>
                </a:solidFill>
                <a:effectLst/>
                <a:latin typeface="Arial" pitchFamily="34" charset="0"/>
                <a:ea typeface="Malgun Gothic" pitchFamily="34" charset="-127"/>
                <a:cs typeface="Arial" pitchFamily="34" charset="0"/>
              </a:rPr>
              <a:t>Figur 1.7</a:t>
            </a:r>
            <a:r>
              <a:rPr kumimoji="0" lang="id-ID" altLang="ko-KR" sz="2000" b="0" i="0" u="none" strike="noStrike" cap="none" normalizeH="0" baseline="0" dirty="0">
                <a:ln>
                  <a:noFill/>
                </a:ln>
                <a:solidFill>
                  <a:schemeClr val="bg1"/>
                </a:solidFill>
                <a:effectLst/>
                <a:latin typeface="Arial" pitchFamily="34" charset="0"/>
                <a:ea typeface="Malgun Gothic" pitchFamily="34" charset="-127"/>
                <a:cs typeface="Arial" pitchFamily="34" charset="0"/>
              </a:rPr>
              <a:t> Model Sistem Pemrosesan Transaksi</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id-ID" sz="2000" b="0" i="0" u="none" strike="noStrike" cap="none" normalizeH="0" baseline="0" dirty="0">
              <a:ln>
                <a:noFill/>
              </a:ln>
              <a:solidFill>
                <a:schemeClr val="bg1"/>
              </a:solidFill>
              <a:effectLst/>
              <a:latin typeface="Arial" pitchFamily="34" charset="0"/>
              <a:cs typeface="Arial" pitchFamily="34" charset="0"/>
            </a:endParaRPr>
          </a:p>
        </p:txBody>
      </p:sp>
      <p:pic>
        <p:nvPicPr>
          <p:cNvPr id="4" name="Picture 3" descr="D:\S.I.M\GAMBAR FIGUR HITAM PUTIH\FIGUR1.7.png"/>
          <p:cNvPicPr>
            <a:picLocks noChangeAspect="1" noChangeArrowheads="1"/>
          </p:cNvPicPr>
          <p:nvPr/>
        </p:nvPicPr>
        <p:blipFill>
          <a:blip r:embed="rId2"/>
          <a:srcRect/>
          <a:stretch>
            <a:fillRect/>
          </a:stretch>
        </p:blipFill>
        <p:spPr bwMode="auto">
          <a:xfrm>
            <a:off x="0" y="609600"/>
            <a:ext cx="7010400" cy="5715000"/>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7571184" cy="842352"/>
          </a:xfrm>
        </p:spPr>
        <p:txBody>
          <a:bodyPr>
            <a:normAutofit/>
          </a:bodyPr>
          <a:lstStyle/>
          <a:p>
            <a:pPr algn="ctr"/>
            <a:r>
              <a:rPr lang="id-ID" sz="2800" dirty="0">
                <a:solidFill>
                  <a:schemeClr val="bg1"/>
                </a:solidFill>
                <a:effectLst>
                  <a:glow rad="101600">
                    <a:schemeClr val="accent2">
                      <a:satMod val="175000"/>
                      <a:alpha val="40000"/>
                    </a:schemeClr>
                  </a:glow>
                </a:effectLst>
                <a:latin typeface="Arial" pitchFamily="34" charset="0"/>
                <a:cs typeface="Arial" pitchFamily="34" charset="0"/>
              </a:rPr>
              <a:t> Sistem Informasi Manajemen</a:t>
            </a:r>
          </a:p>
        </p:txBody>
      </p:sp>
      <p:sp>
        <p:nvSpPr>
          <p:cNvPr id="3" name="Content Placeholder 2"/>
          <p:cNvSpPr>
            <a:spLocks noGrp="1"/>
          </p:cNvSpPr>
          <p:nvPr>
            <p:ph idx="1"/>
          </p:nvPr>
        </p:nvSpPr>
        <p:spPr>
          <a:xfrm>
            <a:off x="457200" y="2204864"/>
            <a:ext cx="7239000" cy="2808312"/>
          </a:xfrm>
        </p:spPr>
        <p:txBody>
          <a:bodyPr>
            <a:normAutofit/>
          </a:bodyPr>
          <a:lstStyle/>
          <a:p>
            <a:pPr algn="ctr">
              <a:buNone/>
            </a:pPr>
            <a:r>
              <a:rPr lang="id-ID" sz="2400" dirty="0">
                <a:solidFill>
                  <a:schemeClr val="bg1"/>
                </a:solidFill>
                <a:effectLst>
                  <a:glow rad="63500">
                    <a:schemeClr val="accent2">
                      <a:satMod val="175000"/>
                      <a:alpha val="40000"/>
                    </a:schemeClr>
                  </a:glow>
                </a:effectLst>
                <a:latin typeface="Arial" pitchFamily="34" charset="0"/>
                <a:cs typeface="Arial" pitchFamily="34" charset="0"/>
              </a:rPr>
              <a:t>Sistem informasi manajemen – SIM (</a:t>
            </a:r>
            <a:r>
              <a:rPr lang="id-ID" sz="2400" i="1" dirty="0">
                <a:solidFill>
                  <a:schemeClr val="bg1"/>
                </a:solidFill>
                <a:effectLst>
                  <a:glow rad="63500">
                    <a:schemeClr val="accent2">
                      <a:satMod val="175000"/>
                      <a:alpha val="40000"/>
                    </a:schemeClr>
                  </a:glow>
                </a:effectLst>
                <a:latin typeface="Arial" pitchFamily="34" charset="0"/>
                <a:cs typeface="Arial" pitchFamily="34" charset="0"/>
              </a:rPr>
              <a:t>management information system-MIS</a:t>
            </a:r>
            <a:r>
              <a:rPr lang="id-ID" sz="2400" dirty="0">
                <a:solidFill>
                  <a:schemeClr val="bg1"/>
                </a:solidFill>
                <a:effectLst>
                  <a:glow rad="63500">
                    <a:schemeClr val="accent2">
                      <a:satMod val="175000"/>
                      <a:alpha val="40000"/>
                    </a:schemeClr>
                  </a:glow>
                </a:effectLst>
                <a:latin typeface="Arial" pitchFamily="34" charset="0"/>
                <a:cs typeface="Arial" pitchFamily="34" charset="0"/>
              </a:rPr>
              <a:t>) adalah suatu sistem berbasis computer yang memuat informasi tersedia bagi para pengguna yang memiliki kebutuhan serupa.</a:t>
            </a:r>
          </a:p>
          <a:p>
            <a:endParaRPr lang="id-ID" sz="2400" dirty="0">
              <a:solidFill>
                <a:schemeClr val="bg1"/>
              </a:solidFill>
              <a:effectLst>
                <a:glow rad="63500">
                  <a:schemeClr val="accent2">
                    <a:satMod val="175000"/>
                    <a:alpha val="40000"/>
                  </a:schemeClr>
                </a:glow>
              </a:effectLst>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67544" y="428604"/>
            <a:ext cx="7920880" cy="1295631"/>
          </a:xfrm>
        </p:spPr>
        <p:txBody>
          <a:bodyPr>
            <a:noAutofit/>
          </a:bodyPr>
          <a:lstStyle/>
          <a:p>
            <a:pPr algn="ctr"/>
            <a:r>
              <a:rPr lang="id-ID" sz="2800" dirty="0">
                <a:solidFill>
                  <a:schemeClr val="bg1"/>
                </a:solidFill>
                <a:effectLst>
                  <a:glow rad="101600">
                    <a:srgbClr val="CC0000">
                      <a:alpha val="60000"/>
                    </a:srgbClr>
                  </a:glow>
                </a:effectLst>
                <a:latin typeface="Arial" pitchFamily="34" charset="0"/>
                <a:cs typeface="Arial" pitchFamily="34" charset="0"/>
              </a:rPr>
              <a:t>SIM akan menghasilkan informasi ini melalui penggunaan dua jenis peranti lunak, yaitu : </a:t>
            </a:r>
          </a:p>
        </p:txBody>
      </p:sp>
      <p:sp>
        <p:nvSpPr>
          <p:cNvPr id="4" name="Rectangle 3"/>
          <p:cNvSpPr/>
          <p:nvPr/>
        </p:nvSpPr>
        <p:spPr>
          <a:xfrm>
            <a:off x="395536" y="2780928"/>
            <a:ext cx="6624736" cy="936104"/>
          </a:xfrm>
          <a:prstGeom prst="rect">
            <a:avLst/>
          </a:prstGeom>
          <a:solidFill>
            <a:schemeClr val="accent6">
              <a:lumMod val="40000"/>
              <a:lumOff val="60000"/>
            </a:schemeClr>
          </a:solidFill>
          <a:ln>
            <a:solidFill>
              <a:schemeClr val="tx1"/>
            </a:solidFill>
          </a:ln>
          <a:effectLst>
            <a:glow rad="228600">
              <a:schemeClr val="accent6">
                <a:satMod val="175000"/>
                <a:alpha val="40000"/>
              </a:schemeClr>
            </a:glow>
          </a:effectLst>
        </p:spPr>
        <p:style>
          <a:lnRef idx="1">
            <a:schemeClr val="accent4"/>
          </a:lnRef>
          <a:fillRef idx="2">
            <a:schemeClr val="accent4"/>
          </a:fillRef>
          <a:effectRef idx="1">
            <a:schemeClr val="accent4"/>
          </a:effectRef>
          <a:fontRef idx="minor">
            <a:schemeClr val="dk1"/>
          </a:fontRef>
        </p:style>
        <p:txBody>
          <a:bodyPr rtlCol="0" anchor="ctr"/>
          <a:lstStyle/>
          <a:p>
            <a:pPr algn="ctr"/>
            <a:r>
              <a:rPr lang="id-ID" sz="2400" i="1" dirty="0">
                <a:solidFill>
                  <a:schemeClr val="tx1"/>
                </a:solidFill>
                <a:latin typeface="Arial" panose="020B0604020202020204" pitchFamily="34" charset="0"/>
                <a:cs typeface="Arial" panose="020B0604020202020204" pitchFamily="34" charset="0"/>
              </a:rPr>
              <a:t>1.</a:t>
            </a:r>
            <a:r>
              <a:rPr lang="id-ID" sz="2400" dirty="0">
                <a:solidFill>
                  <a:schemeClr val="tx1"/>
                </a:solidFill>
                <a:latin typeface="Arial" panose="020B0604020202020204" pitchFamily="34" charset="0"/>
                <a:cs typeface="Arial" panose="020B0604020202020204" pitchFamily="34" charset="0"/>
              </a:rPr>
              <a:t> Peranti lunak pembuat laporan</a:t>
            </a:r>
            <a:r>
              <a:rPr lang="id-ID" sz="2400" i="1" dirty="0">
                <a:solidFill>
                  <a:schemeClr val="tx1"/>
                </a:solidFill>
                <a:latin typeface="Arial" panose="020B0604020202020204" pitchFamily="34" charset="0"/>
                <a:cs typeface="Arial" panose="020B0604020202020204" pitchFamily="34" charset="0"/>
              </a:rPr>
              <a:t> (report-writing software)</a:t>
            </a:r>
            <a:r>
              <a:rPr lang="id-ID" sz="2400" dirty="0">
                <a:solidFill>
                  <a:schemeClr val="tx1"/>
                </a:solidFill>
                <a:latin typeface="Arial" panose="020B0604020202020204" pitchFamily="34" charset="0"/>
                <a:cs typeface="Arial" panose="020B0604020202020204" pitchFamily="34" charset="0"/>
              </a:rPr>
              <a:t> </a:t>
            </a:r>
          </a:p>
        </p:txBody>
      </p:sp>
      <p:sp>
        <p:nvSpPr>
          <p:cNvPr id="5" name="Rectangle 4"/>
          <p:cNvSpPr/>
          <p:nvPr/>
        </p:nvSpPr>
        <p:spPr>
          <a:xfrm>
            <a:off x="1619672" y="4653136"/>
            <a:ext cx="6624736" cy="1008112"/>
          </a:xfrm>
          <a:prstGeom prst="rect">
            <a:avLst/>
          </a:prstGeom>
          <a:solidFill>
            <a:schemeClr val="accent5">
              <a:lumMod val="40000"/>
              <a:lumOff val="60000"/>
            </a:schemeClr>
          </a:solidFill>
          <a:effectLst>
            <a:glow rad="228600">
              <a:schemeClr val="accent1">
                <a:satMod val="175000"/>
                <a:alpha val="40000"/>
              </a:schemeClr>
            </a:glow>
          </a:effectLst>
        </p:spPr>
        <p:style>
          <a:lnRef idx="3">
            <a:schemeClr val="lt1"/>
          </a:lnRef>
          <a:fillRef idx="1">
            <a:schemeClr val="accent5"/>
          </a:fillRef>
          <a:effectRef idx="1">
            <a:schemeClr val="accent5"/>
          </a:effectRef>
          <a:fontRef idx="minor">
            <a:schemeClr val="lt1"/>
          </a:fontRef>
        </p:style>
        <p:txBody>
          <a:bodyPr rtlCol="0" anchor="ctr"/>
          <a:lstStyle/>
          <a:p>
            <a:r>
              <a:rPr lang="id-ID" sz="2400" dirty="0">
                <a:solidFill>
                  <a:schemeClr val="tx1"/>
                </a:solidFill>
                <a:latin typeface="Arial" panose="020B0604020202020204" pitchFamily="34" charset="0"/>
                <a:cs typeface="Arial" panose="020B0604020202020204" pitchFamily="34" charset="0"/>
              </a:rPr>
              <a:t>2. Model sistematis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812360" y="692696"/>
            <a:ext cx="1115616" cy="1872208"/>
          </a:xfrm>
          <a:prstGeom prst="rect">
            <a:avLst/>
          </a:prstGeom>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id-ID" dirty="0"/>
              <a:t>Figur 1.8 Model SIM</a:t>
            </a:r>
          </a:p>
        </p:txBody>
      </p:sp>
      <p:sp>
        <p:nvSpPr>
          <p:cNvPr id="6" name="Content Placeholder 5"/>
          <p:cNvSpPr>
            <a:spLocks noGrp="1"/>
          </p:cNvSpPr>
          <p:nvPr>
            <p:ph idx="1"/>
          </p:nvPr>
        </p:nvSpPr>
        <p:spPr/>
        <p:txBody>
          <a:bodyPr/>
          <a:lstStyle/>
          <a:p>
            <a:endParaRPr lang="id-ID"/>
          </a:p>
        </p:txBody>
      </p:sp>
      <p:pic>
        <p:nvPicPr>
          <p:cNvPr id="7" name="Picture 2" descr="D:\S.I.M\GAMBAR FIGUR HITAM PUTIH\FIGUR1.8.png"/>
          <p:cNvPicPr>
            <a:picLocks noChangeAspect="1" noChangeArrowheads="1"/>
          </p:cNvPicPr>
          <p:nvPr/>
        </p:nvPicPr>
        <p:blipFill>
          <a:blip r:embed="rId2"/>
          <a:srcRect/>
          <a:stretch>
            <a:fillRect/>
          </a:stretch>
        </p:blipFill>
        <p:spPr bwMode="auto">
          <a:xfrm>
            <a:off x="0" y="838200"/>
            <a:ext cx="7696200" cy="5562600"/>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148171"/>
            <a:ext cx="8784976" cy="5449181"/>
          </a:xfrm>
        </p:spPr>
        <p:txBody>
          <a:bodyPr>
            <a:noAutofit/>
          </a:bodyPr>
          <a:lstStyle/>
          <a:p>
            <a:r>
              <a:rPr lang="id-ID" sz="2300" cap="none" dirty="0">
                <a:solidFill>
                  <a:schemeClr val="bg1"/>
                </a:solidFill>
                <a:effectLst>
                  <a:glow rad="63500">
                    <a:schemeClr val="accent1">
                      <a:satMod val="175000"/>
                      <a:alpha val="40000"/>
                    </a:schemeClr>
                  </a:glow>
                </a:effectLst>
                <a:latin typeface="Arial" panose="020B0604020202020204" pitchFamily="34" charset="0"/>
                <a:cs typeface="Arial" pitchFamily="34" charset="0"/>
              </a:rPr>
              <a:t>	Sistem awalnya sederhana dan bersifat administratif. Namun kini mereka biasanya disebut suatu sistem produktivitas pribadi (</a:t>
            </a:r>
            <a:r>
              <a:rPr lang="id-ID" sz="2300" i="1" cap="none" dirty="0">
                <a:solidFill>
                  <a:schemeClr val="bg1"/>
                </a:solidFill>
                <a:effectLst>
                  <a:glow rad="63500">
                    <a:schemeClr val="accent1">
                      <a:satMod val="175000"/>
                      <a:alpha val="40000"/>
                    </a:schemeClr>
                  </a:glow>
                </a:effectLst>
                <a:latin typeface="Arial" panose="020B0604020202020204" pitchFamily="34" charset="0"/>
                <a:cs typeface="Arial" pitchFamily="34" charset="0"/>
              </a:rPr>
              <a:t>personal productivity system</a:t>
            </a:r>
            <a:r>
              <a:rPr lang="id-ID" sz="2300" cap="none" dirty="0">
                <a:solidFill>
                  <a:schemeClr val="bg1"/>
                </a:solidFill>
                <a:effectLst>
                  <a:glow rad="63500">
                    <a:schemeClr val="accent1">
                      <a:satMod val="175000"/>
                      <a:alpha val="40000"/>
                    </a:schemeClr>
                  </a:glow>
                </a:effectLst>
                <a:latin typeface="Arial" panose="020B0604020202020204" pitchFamily="34" charset="0"/>
                <a:cs typeface="Arial" pitchFamily="34" charset="0"/>
              </a:rPr>
              <a:t>). Manajer menggunaka</a:t>
            </a:r>
            <a:r>
              <a:rPr lang="en-US" sz="2300" cap="none" dirty="0">
                <a:solidFill>
                  <a:schemeClr val="bg1"/>
                </a:solidFill>
                <a:effectLst>
                  <a:glow rad="63500">
                    <a:schemeClr val="accent1">
                      <a:satMod val="175000"/>
                      <a:alpha val="40000"/>
                    </a:schemeClr>
                  </a:glow>
                </a:effectLst>
                <a:latin typeface="Arial" panose="020B0604020202020204" pitchFamily="34" charset="0"/>
                <a:cs typeface="Arial" pitchFamily="34" charset="0"/>
              </a:rPr>
              <a:t>n</a:t>
            </a:r>
            <a:r>
              <a:rPr lang="id-ID" sz="2300" cap="none" dirty="0">
                <a:solidFill>
                  <a:schemeClr val="bg1"/>
                </a:solidFill>
                <a:effectLst>
                  <a:glow rad="63500">
                    <a:schemeClr val="accent1">
                      <a:satMod val="175000"/>
                      <a:alpha val="40000"/>
                    </a:schemeClr>
                  </a:glow>
                </a:effectLst>
                <a:latin typeface="Arial" panose="020B0604020202020204" pitchFamily="34" charset="0"/>
                <a:cs typeface="Arial" pitchFamily="34" charset="0"/>
              </a:rPr>
              <a:t> teknologi untuk melakukan pengolaan sendiri atas sebagian tugas-tugas administratif yang membantu para manajer di tahun1960-an.</a:t>
            </a:r>
            <a:br>
              <a:rPr lang="id-ID" sz="2300" cap="none" dirty="0">
                <a:solidFill>
                  <a:schemeClr val="bg1"/>
                </a:solidFill>
                <a:effectLst>
                  <a:glow rad="63500">
                    <a:schemeClr val="accent1">
                      <a:satMod val="175000"/>
                      <a:alpha val="40000"/>
                    </a:schemeClr>
                  </a:glow>
                </a:effectLst>
                <a:latin typeface="Arial" panose="020B0604020202020204" pitchFamily="34" charset="0"/>
                <a:cs typeface="Arial" pitchFamily="34" charset="0"/>
              </a:rPr>
            </a:br>
            <a:br>
              <a:rPr lang="id-ID" sz="2300" cap="none" dirty="0">
                <a:solidFill>
                  <a:schemeClr val="bg1"/>
                </a:solidFill>
                <a:effectLst>
                  <a:glow rad="63500">
                    <a:schemeClr val="accent1">
                      <a:satMod val="175000"/>
                      <a:alpha val="40000"/>
                    </a:schemeClr>
                  </a:glow>
                </a:effectLst>
                <a:latin typeface="Arial" panose="020B0604020202020204" pitchFamily="34" charset="0"/>
                <a:cs typeface="Arial" pitchFamily="34" charset="0"/>
              </a:rPr>
            </a:br>
            <a:r>
              <a:rPr lang="id-ID" sz="2300" cap="none" dirty="0">
                <a:solidFill>
                  <a:schemeClr val="bg1"/>
                </a:solidFill>
                <a:effectLst>
                  <a:glow rad="63500">
                    <a:schemeClr val="accent1">
                      <a:satMod val="175000"/>
                      <a:alpha val="40000"/>
                    </a:schemeClr>
                  </a:glow>
                </a:effectLst>
                <a:latin typeface="Arial" panose="020B0604020202020204" pitchFamily="34" charset="0"/>
                <a:cs typeface="Arial" pitchFamily="34" charset="0"/>
              </a:rPr>
              <a:t>	Kemampuan aplikasi otomatisasi kantor dapat dilakukan dimana saja melahirkan konsep kantor virtual </a:t>
            </a:r>
            <a:r>
              <a:rPr lang="id-ID" sz="2300" i="1" cap="none" dirty="0">
                <a:solidFill>
                  <a:schemeClr val="bg1"/>
                </a:solidFill>
                <a:effectLst>
                  <a:glow rad="63500">
                    <a:schemeClr val="accent1">
                      <a:satMod val="175000"/>
                      <a:alpha val="40000"/>
                    </a:schemeClr>
                  </a:glow>
                </a:effectLst>
                <a:latin typeface="Arial" panose="020B0604020202020204" pitchFamily="34" charset="0"/>
                <a:cs typeface="Arial" pitchFamily="34" charset="0"/>
              </a:rPr>
              <a:t>(virtual office) </a:t>
            </a:r>
            <a:r>
              <a:rPr lang="id-ID" sz="2300" cap="none" dirty="0">
                <a:solidFill>
                  <a:schemeClr val="bg1"/>
                </a:solidFill>
                <a:effectLst>
                  <a:glow rad="63500">
                    <a:schemeClr val="accent1">
                      <a:satMod val="175000"/>
                      <a:alpha val="40000"/>
                    </a:schemeClr>
                  </a:glow>
                </a:effectLst>
                <a:latin typeface="Arial" panose="020B0604020202020204" pitchFamily="34" charset="0"/>
                <a:cs typeface="Arial" pitchFamily="34" charset="0"/>
              </a:rPr>
              <a:t>, yaitu melakukan aktivitas kantor tanpa tergantung pada suatu lokasi fisik tertentu. Misalnya, para manajer dapat melakukan konferensi video tanpa semua pihak harus hadir pada lokasi fisik yang sama. Sistem kantor virtual telah membuat manajer lebih dapat diakses oleh konsumen dan pihak-pihak lain di dalam</a:t>
            </a:r>
            <a:r>
              <a:rPr lang="en-US" sz="2300" cap="none" dirty="0">
                <a:solidFill>
                  <a:schemeClr val="bg1"/>
                </a:solidFill>
                <a:effectLst>
                  <a:glow rad="63500">
                    <a:schemeClr val="accent1">
                      <a:satMod val="175000"/>
                      <a:alpha val="40000"/>
                    </a:schemeClr>
                  </a:glow>
                </a:effectLst>
                <a:latin typeface="Arial" panose="020B0604020202020204" pitchFamily="34" charset="0"/>
                <a:cs typeface="Arial" pitchFamily="34" charset="0"/>
              </a:rPr>
              <a:t> </a:t>
            </a:r>
            <a:r>
              <a:rPr lang="id-ID" sz="2300" cap="none" dirty="0">
                <a:solidFill>
                  <a:schemeClr val="bg1"/>
                </a:solidFill>
                <a:effectLst>
                  <a:glow rad="63500">
                    <a:schemeClr val="accent1">
                      <a:satMod val="175000"/>
                      <a:alpha val="40000"/>
                    </a:schemeClr>
                  </a:glow>
                </a:effectLst>
                <a:latin typeface="Arial" panose="020B0604020202020204" pitchFamily="34" charset="0"/>
                <a:cs typeface="Arial" pitchFamily="34" charset="0"/>
              </a:rPr>
              <a:t>perusahaan.</a:t>
            </a:r>
            <a:br>
              <a:rPr lang="id-ID" sz="2300" cap="none" dirty="0">
                <a:solidFill>
                  <a:schemeClr val="bg1"/>
                </a:solidFill>
                <a:effectLst>
                  <a:glow rad="63500">
                    <a:schemeClr val="accent1">
                      <a:satMod val="175000"/>
                      <a:alpha val="40000"/>
                    </a:schemeClr>
                  </a:glow>
                </a:effectLst>
                <a:latin typeface="Arial" panose="020B0604020202020204" pitchFamily="34" charset="0"/>
                <a:cs typeface="Arial" pitchFamily="34" charset="0"/>
              </a:rPr>
            </a:br>
            <a:r>
              <a:rPr lang="id-ID" sz="2300" cap="none" dirty="0">
                <a:solidFill>
                  <a:schemeClr val="bg1"/>
                </a:solidFill>
                <a:effectLst>
                  <a:glow rad="63500">
                    <a:schemeClr val="accent1">
                      <a:satMod val="175000"/>
                      <a:alpha val="40000"/>
                    </a:schemeClr>
                  </a:glow>
                </a:effectLst>
                <a:latin typeface="Arial" panose="020B0604020202020204" pitchFamily="34" charset="0"/>
                <a:cs typeface="Arial" pitchFamily="34" charset="0"/>
              </a:rPr>
              <a:t> </a:t>
            </a:r>
            <a:br>
              <a:rPr lang="id-ID" sz="2300" cap="none" dirty="0">
                <a:solidFill>
                  <a:schemeClr val="bg1"/>
                </a:solidFill>
                <a:effectLst>
                  <a:glow rad="63500">
                    <a:schemeClr val="accent1">
                      <a:satMod val="175000"/>
                      <a:alpha val="40000"/>
                    </a:schemeClr>
                  </a:glow>
                </a:effectLst>
                <a:latin typeface="Arial" panose="020B0604020202020204" pitchFamily="34" charset="0"/>
                <a:cs typeface="Arial" pitchFamily="34" charset="0"/>
              </a:rPr>
            </a:br>
            <a:endParaRPr lang="id-ID" sz="2300" cap="none" dirty="0">
              <a:solidFill>
                <a:schemeClr val="bg1"/>
              </a:solidFill>
              <a:effectLst>
                <a:glow rad="63500">
                  <a:schemeClr val="accent1">
                    <a:satMod val="175000"/>
                    <a:alpha val="40000"/>
                  </a:schemeClr>
                </a:glow>
              </a:effectLst>
              <a:latin typeface="Arial" panose="020B0604020202020204" pitchFamily="34" charset="0"/>
              <a:cs typeface="Arial" pitchFamily="34" charset="0"/>
            </a:endParaRPr>
          </a:p>
        </p:txBody>
      </p:sp>
      <p:sp>
        <p:nvSpPr>
          <p:cNvPr id="3" name="Text Placeholder 2"/>
          <p:cNvSpPr>
            <a:spLocks noGrp="1"/>
          </p:cNvSpPr>
          <p:nvPr>
            <p:ph type="body" idx="1"/>
          </p:nvPr>
        </p:nvSpPr>
        <p:spPr>
          <a:xfrm>
            <a:off x="1043608" y="404664"/>
            <a:ext cx="6984776" cy="743507"/>
          </a:xfrm>
        </p:spPr>
        <p:txBody>
          <a:bodyPr>
            <a:normAutofit/>
            <a:scene3d>
              <a:camera prst="isometricOffAxis1Right"/>
              <a:lightRig rig="threePt" dir="t"/>
            </a:scene3d>
          </a:bodyPr>
          <a:lstStyle/>
          <a:p>
            <a:pPr algn="ctr"/>
            <a:r>
              <a:rPr lang="id-ID" sz="2800" dirty="0">
                <a:solidFill>
                  <a:schemeClr val="bg1"/>
                </a:solidFill>
                <a:effectLst>
                  <a:glow rad="101600">
                    <a:srgbClr val="00B0F0">
                      <a:alpha val="60000"/>
                    </a:srgbClr>
                  </a:glow>
                </a:effectLst>
                <a:latin typeface="Arial" pitchFamily="34" charset="0"/>
                <a:cs typeface="Arial" pitchFamily="34" charset="0"/>
              </a:rPr>
              <a:t>Sistem Kantor Virtual</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988840"/>
            <a:ext cx="7632848" cy="4608512"/>
          </a:xfrm>
        </p:spPr>
        <p:txBody>
          <a:bodyPr>
            <a:noAutofit/>
          </a:bodyPr>
          <a:lstStyle/>
          <a:p>
            <a:pPr algn="l"/>
            <a:r>
              <a:rPr lang="id-ID" sz="2000" cap="none" dirty="0">
                <a:solidFill>
                  <a:schemeClr val="bg1"/>
                </a:solidFill>
                <a:effectLst>
                  <a:glow rad="63500">
                    <a:schemeClr val="accent2">
                      <a:satMod val="175000"/>
                      <a:alpha val="40000"/>
                    </a:schemeClr>
                  </a:glow>
                </a:effectLst>
                <a:latin typeface="Arial" panose="020B0604020202020204" pitchFamily="34" charset="0"/>
                <a:cs typeface="Arial" pitchFamily="34" charset="0"/>
              </a:rPr>
              <a:t>- Suatu sistem pendukung pengambilan keputusan (</a:t>
            </a:r>
            <a:r>
              <a:rPr lang="id-ID" sz="2000" i="1" cap="none" dirty="0">
                <a:solidFill>
                  <a:schemeClr val="bg1"/>
                </a:solidFill>
                <a:effectLst>
                  <a:glow rad="63500">
                    <a:schemeClr val="accent2">
                      <a:satMod val="175000"/>
                      <a:alpha val="40000"/>
                    </a:schemeClr>
                  </a:glow>
                </a:effectLst>
                <a:latin typeface="Arial" panose="020B0604020202020204" pitchFamily="34" charset="0"/>
                <a:cs typeface="Arial" pitchFamily="34" charset="0"/>
              </a:rPr>
              <a:t>decision support system-dss)</a:t>
            </a:r>
            <a:r>
              <a:rPr lang="id-ID" sz="2000" cap="none" dirty="0">
                <a:solidFill>
                  <a:schemeClr val="bg1"/>
                </a:solidFill>
                <a:effectLst>
                  <a:glow rad="63500">
                    <a:schemeClr val="accent2">
                      <a:satMod val="175000"/>
                      <a:alpha val="40000"/>
                    </a:schemeClr>
                  </a:glow>
                </a:effectLst>
                <a:latin typeface="Arial" panose="020B0604020202020204" pitchFamily="34" charset="0"/>
                <a:cs typeface="Arial" pitchFamily="34" charset="0"/>
              </a:rPr>
              <a:t> adalah suatu sitem yang membantu seorang manajer atau sekelompok kecil manajer memecahkan satu masalah. Salah satu contoh adalah DSS yang dirancang untuk membantu seorang manajer penjualan menentukan tingkat komisi terbaik bagi para tenaga penjualnya. </a:t>
            </a:r>
            <a:br>
              <a:rPr lang="id-ID" sz="2000" cap="none" dirty="0">
                <a:solidFill>
                  <a:schemeClr val="bg1"/>
                </a:solidFill>
                <a:effectLst>
                  <a:glow rad="63500">
                    <a:schemeClr val="accent2">
                      <a:satMod val="175000"/>
                      <a:alpha val="40000"/>
                    </a:schemeClr>
                  </a:glow>
                </a:effectLst>
                <a:latin typeface="Arial" panose="020B0604020202020204" pitchFamily="34" charset="0"/>
                <a:cs typeface="Arial" pitchFamily="34" charset="0"/>
              </a:rPr>
            </a:br>
            <a:br>
              <a:rPr lang="id-ID" sz="2000" cap="none" dirty="0">
                <a:solidFill>
                  <a:schemeClr val="bg1"/>
                </a:solidFill>
                <a:effectLst>
                  <a:glow rad="63500">
                    <a:schemeClr val="accent2">
                      <a:satMod val="175000"/>
                      <a:alpha val="40000"/>
                    </a:schemeClr>
                  </a:glow>
                </a:effectLst>
                <a:latin typeface="Arial" panose="020B0604020202020204" pitchFamily="34" charset="0"/>
                <a:cs typeface="Arial" pitchFamily="34" charset="0"/>
              </a:rPr>
            </a:br>
            <a:r>
              <a:rPr lang="id-ID" sz="2000" cap="none" dirty="0">
                <a:solidFill>
                  <a:schemeClr val="bg1"/>
                </a:solidFill>
                <a:effectLst>
                  <a:glow rad="63500">
                    <a:schemeClr val="accent2">
                      <a:satMod val="175000"/>
                      <a:alpha val="40000"/>
                    </a:schemeClr>
                  </a:glow>
                </a:effectLst>
                <a:latin typeface="Arial" panose="020B0604020202020204" pitchFamily="34" charset="0"/>
                <a:cs typeface="Arial" pitchFamily="34" charset="0"/>
              </a:rPr>
              <a:t>- Output DSS awalnya dihasilkan data suatu basis data relasional dan mencakup laporan berlaka dan kasus serta output dari model-model matematis. Berikutnya diambahkan kemampuan dukungan keputusan kelompok melalui peranti lunak yang berorientasi pada kelompok yang disebut groupware. Groupware memungkinkan DSS bertindak sebagai suatu system pendukung pengambilan keputusan kelompok ( group decision support system-gdss).</a:t>
            </a:r>
            <a:br>
              <a:rPr lang="id-ID" sz="2000" cap="none" dirty="0">
                <a:solidFill>
                  <a:schemeClr val="bg1"/>
                </a:solidFill>
                <a:effectLst>
                  <a:glow rad="63500">
                    <a:schemeClr val="accent2">
                      <a:satMod val="175000"/>
                      <a:alpha val="40000"/>
                    </a:schemeClr>
                  </a:glow>
                </a:effectLst>
                <a:latin typeface="Arial" panose="020B0604020202020204" pitchFamily="34" charset="0"/>
                <a:cs typeface="Arial" pitchFamily="34" charset="0"/>
              </a:rPr>
            </a:br>
            <a:endParaRPr lang="id-ID" sz="2000" cap="none" dirty="0">
              <a:solidFill>
                <a:schemeClr val="bg1"/>
              </a:solidFill>
              <a:effectLst>
                <a:glow rad="63500">
                  <a:schemeClr val="accent2">
                    <a:satMod val="175000"/>
                    <a:alpha val="40000"/>
                  </a:schemeClr>
                </a:glow>
              </a:effectLst>
              <a:latin typeface="Arial" panose="020B0604020202020204" pitchFamily="34" charset="0"/>
              <a:cs typeface="Arial" pitchFamily="34" charset="0"/>
            </a:endParaRPr>
          </a:p>
        </p:txBody>
      </p:sp>
      <p:sp>
        <p:nvSpPr>
          <p:cNvPr id="3" name="Text Placeholder 2"/>
          <p:cNvSpPr>
            <a:spLocks noGrp="1"/>
          </p:cNvSpPr>
          <p:nvPr>
            <p:ph type="body" idx="1"/>
          </p:nvPr>
        </p:nvSpPr>
        <p:spPr>
          <a:xfrm>
            <a:off x="1115616" y="620688"/>
            <a:ext cx="6255488" cy="743507"/>
          </a:xfrm>
        </p:spPr>
        <p:txBody>
          <a:bodyPr>
            <a:prstTxWarp prst="textPlain">
              <a:avLst/>
            </a:prstTxWarp>
            <a:normAutofit lnSpcReduction="10000"/>
          </a:bodyPr>
          <a:lstStyle/>
          <a:p>
            <a:pPr algn="ctr"/>
            <a:r>
              <a:rPr lang="id-ID" sz="2400" b="1" dirty="0">
                <a:ln w="6600">
                  <a:solidFill>
                    <a:schemeClr val="accent2"/>
                  </a:solidFill>
                  <a:prstDash val="solid"/>
                </a:ln>
                <a:solidFill>
                  <a:srgbClr val="FFFFFF"/>
                </a:solidFill>
                <a:effectLst>
                  <a:outerShdw dist="38100" dir="2700000" algn="tl" rotWithShape="0">
                    <a:schemeClr val="accent2"/>
                  </a:outerShdw>
                </a:effectLst>
                <a:latin typeface="Arial" pitchFamily="34" charset="0"/>
                <a:cs typeface="Arial" pitchFamily="34" charset="0"/>
              </a:rPr>
              <a:t>Sistem Pendukung Pengambilan Keputusan</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420888"/>
            <a:ext cx="6255488" cy="2808311"/>
          </a:xfrm>
          <a:ln w="38100">
            <a:gradFill>
              <a:gsLst>
                <a:gs pos="0">
                  <a:srgbClr val="FF990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prstDash val="lgDash"/>
          </a:ln>
        </p:spPr>
        <p:txBody>
          <a:bodyPr>
            <a:noAutofit/>
          </a:bodyPr>
          <a:lstStyle/>
          <a:p>
            <a:pPr algn="ctr"/>
            <a:r>
              <a:rPr lang="id-ID" sz="2400" cap="none" dirty="0">
                <a:solidFill>
                  <a:schemeClr val="bg1"/>
                </a:solidFill>
                <a:effectLst>
                  <a:glow rad="101600">
                    <a:srgbClr val="CC0000">
                      <a:alpha val="60000"/>
                    </a:srgbClr>
                  </a:glow>
                </a:effectLst>
                <a:latin typeface="Arial" pitchFamily="34" charset="0"/>
                <a:cs typeface="Arial" pitchFamily="34" charset="0"/>
              </a:rPr>
              <a:t>Suatu system perencanaan sumber daya perusahan (ERP) adalah system berbasis computer yang memungkinkan manajemen seluruh sumber saya perusahaan salam basis keseluruhan organisasi.</a:t>
            </a:r>
            <a:br>
              <a:rPr lang="id-ID" sz="2400" cap="none" dirty="0">
                <a:solidFill>
                  <a:schemeClr val="bg1"/>
                </a:solidFill>
                <a:effectLst>
                  <a:glow rad="101600">
                    <a:srgbClr val="CC0000">
                      <a:alpha val="60000"/>
                    </a:srgbClr>
                  </a:glow>
                </a:effectLst>
                <a:latin typeface="Arial" pitchFamily="34" charset="0"/>
                <a:cs typeface="Arial" pitchFamily="34" charset="0"/>
              </a:rPr>
            </a:br>
            <a:r>
              <a:rPr lang="id-ID" sz="2400" cap="none" dirty="0">
                <a:solidFill>
                  <a:schemeClr val="bg1"/>
                </a:solidFill>
                <a:effectLst>
                  <a:glow rad="101600">
                    <a:srgbClr val="CC0000">
                      <a:alpha val="60000"/>
                    </a:srgbClr>
                  </a:glow>
                </a:effectLst>
                <a:latin typeface="Arial" pitchFamily="34" charset="0"/>
                <a:cs typeface="Arial" pitchFamily="34" charset="0"/>
              </a:rPr>
              <a:t> </a:t>
            </a:r>
            <a:br>
              <a:rPr lang="id-ID" sz="2400" cap="none" dirty="0">
                <a:solidFill>
                  <a:schemeClr val="bg1"/>
                </a:solidFill>
                <a:effectLst>
                  <a:glow rad="101600">
                    <a:srgbClr val="CC0000">
                      <a:alpha val="60000"/>
                    </a:srgbClr>
                  </a:glow>
                </a:effectLst>
                <a:latin typeface="Arial" pitchFamily="34" charset="0"/>
                <a:cs typeface="Arial" pitchFamily="34" charset="0"/>
              </a:rPr>
            </a:br>
            <a:endParaRPr lang="id-ID" sz="2400" cap="none" dirty="0">
              <a:solidFill>
                <a:schemeClr val="bg1"/>
              </a:solidFill>
              <a:effectLst>
                <a:glow rad="101600">
                  <a:srgbClr val="CC0000">
                    <a:alpha val="60000"/>
                  </a:srgbClr>
                </a:glow>
              </a:effectLst>
              <a:latin typeface="Arial" pitchFamily="34" charset="0"/>
              <a:cs typeface="Arial" pitchFamily="34" charset="0"/>
            </a:endParaRPr>
          </a:p>
        </p:txBody>
      </p:sp>
      <p:sp>
        <p:nvSpPr>
          <p:cNvPr id="3" name="Text Placeholder 2"/>
          <p:cNvSpPr>
            <a:spLocks noGrp="1"/>
          </p:cNvSpPr>
          <p:nvPr>
            <p:ph type="body" idx="1"/>
          </p:nvPr>
        </p:nvSpPr>
        <p:spPr>
          <a:xfrm>
            <a:off x="683568" y="620688"/>
            <a:ext cx="7272808" cy="959531"/>
          </a:xfrm>
          <a:ln w="38100">
            <a:gradFill>
              <a:gsLst>
                <a:gs pos="0">
                  <a:srgbClr val="FF990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prstDash val="lgDash"/>
          </a:ln>
        </p:spPr>
        <p:txBody>
          <a:bodyPr>
            <a:normAutofit/>
            <a:scene3d>
              <a:camera prst="perspectiveRelaxedModerately"/>
              <a:lightRig rig="threePt" dir="t"/>
            </a:scene3d>
          </a:bodyPr>
          <a:lstStyle/>
          <a:p>
            <a:pPr algn="ctr"/>
            <a:r>
              <a:rPr lang="id-ID" sz="2800" dirty="0">
                <a:solidFill>
                  <a:schemeClr val="bg1"/>
                </a:solidFill>
                <a:effectLst>
                  <a:glow rad="101600">
                    <a:srgbClr val="FF0000">
                      <a:alpha val="60000"/>
                    </a:srgbClr>
                  </a:glow>
                </a:effectLst>
                <a:latin typeface="Arial" pitchFamily="34" charset="0"/>
                <a:cs typeface="Arial" pitchFamily="34" charset="0"/>
              </a:rPr>
              <a:t>Sistem Perencanaan Sumber Daya Perusahaan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668344" y="620688"/>
            <a:ext cx="1296144" cy="1800200"/>
          </a:xfrm>
          <a:prstGeom prst="rect">
            <a:avLst/>
          </a:prstGeom>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id-ID" dirty="0"/>
              <a:t>Gambar 1.9 </a:t>
            </a:r>
          </a:p>
          <a:p>
            <a:pPr algn="ctr"/>
            <a:r>
              <a:rPr lang="id-ID" dirty="0"/>
              <a:t>Model DSS</a:t>
            </a:r>
          </a:p>
        </p:txBody>
      </p:sp>
      <p:pic>
        <p:nvPicPr>
          <p:cNvPr id="4" name="Picture 2" descr="D:\S.I.M\GAMBAR FIGUR HITAM PUTIH\FIGUR1.9.png"/>
          <p:cNvPicPr>
            <a:picLocks noChangeAspect="1" noChangeArrowheads="1"/>
          </p:cNvPicPr>
          <p:nvPr/>
        </p:nvPicPr>
        <p:blipFill>
          <a:blip r:embed="rId2"/>
          <a:srcRect/>
          <a:stretch>
            <a:fillRect/>
          </a:stretch>
        </p:blipFill>
        <p:spPr bwMode="auto">
          <a:xfrm>
            <a:off x="0" y="457200"/>
            <a:ext cx="7391399" cy="6095999"/>
          </a:xfrm>
          <a:prstGeom prst="rect">
            <a:avLst/>
          </a:prstGeom>
          <a:no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2492896"/>
            <a:ext cx="6601544" cy="3127443"/>
          </a:xfrm>
        </p:spPr>
        <p:txBody>
          <a:bodyPr>
            <a:noAutofit/>
          </a:bodyPr>
          <a:lstStyle/>
          <a:p>
            <a:pPr algn="ctr"/>
            <a:r>
              <a:rPr lang="id-ID" sz="2400" cap="none" dirty="0">
                <a:solidFill>
                  <a:schemeClr val="bg1"/>
                </a:solidFill>
                <a:effectLst>
                  <a:glow rad="63500">
                    <a:schemeClr val="accent5">
                      <a:satMod val="175000"/>
                      <a:alpha val="40000"/>
                    </a:schemeClr>
                  </a:glow>
                </a:effectLst>
                <a:latin typeface="Arial" pitchFamily="34" charset="0"/>
                <a:cs typeface="Arial" pitchFamily="34" charset="0"/>
              </a:rPr>
              <a:t>Pengguna output computer adalah para karyawan administrasi si bidang akuntansi. Beberapa informasi, seperti yang dihasilkan sebagai produk sampingan dari aplikasi akuntansi, juga tersesia bagi para manajer. Ketika perusahaan menerapkan konsep SIM, penekanana akan bergeser dari data menu ke informasi dan dari karyawan administrasi ke pemecahaan masalah.</a:t>
            </a:r>
          </a:p>
        </p:txBody>
      </p:sp>
      <p:sp>
        <p:nvSpPr>
          <p:cNvPr id="3" name="Text Placeholder 2"/>
          <p:cNvSpPr>
            <a:spLocks noGrp="1"/>
          </p:cNvSpPr>
          <p:nvPr>
            <p:ph type="body" idx="1"/>
          </p:nvPr>
        </p:nvSpPr>
        <p:spPr>
          <a:xfrm>
            <a:off x="971600" y="836712"/>
            <a:ext cx="6255488" cy="743507"/>
          </a:xfrm>
        </p:spPr>
        <p:txBody>
          <a:bodyPr>
            <a:prstTxWarp prst="textWave2">
              <a:avLst/>
            </a:prstTxWarp>
            <a:normAutofit/>
          </a:bodyPr>
          <a:lstStyle/>
          <a:p>
            <a:pPr algn="ctr"/>
            <a:r>
              <a:rPr lang="id-ID" sz="2800" dirty="0">
                <a:solidFill>
                  <a:schemeClr val="bg1"/>
                </a:solidFill>
                <a:effectLst>
                  <a:glow rad="101600">
                    <a:schemeClr val="accent1">
                      <a:satMod val="175000"/>
                      <a:alpha val="40000"/>
                    </a:schemeClr>
                  </a:glow>
                </a:effectLst>
                <a:latin typeface="Arial" pitchFamily="34" charset="0"/>
                <a:cs typeface="Arial" pitchFamily="34" charset="0"/>
              </a:rPr>
              <a:t>Pengguna Sistem Informasi</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068960"/>
            <a:ext cx="7416824" cy="2695395"/>
          </a:xfrm>
        </p:spPr>
        <p:txBody>
          <a:bodyPr>
            <a:noAutofit/>
          </a:bodyPr>
          <a:lstStyle/>
          <a:p>
            <a:pPr algn="ctr"/>
            <a:endParaRPr lang="id-ID" sz="2400" cap="none" dirty="0">
              <a:solidFill>
                <a:schemeClr val="bg1"/>
              </a:solidFill>
              <a:latin typeface="Arial" pitchFamily="34" charset="0"/>
              <a:cs typeface="Arial" pitchFamily="34" charset="0"/>
            </a:endParaRPr>
          </a:p>
        </p:txBody>
      </p:sp>
      <p:sp>
        <p:nvSpPr>
          <p:cNvPr id="3" name="Text Placeholder 2"/>
          <p:cNvSpPr>
            <a:spLocks noGrp="1"/>
          </p:cNvSpPr>
          <p:nvPr>
            <p:ph type="body" idx="1"/>
          </p:nvPr>
        </p:nvSpPr>
        <p:spPr>
          <a:xfrm>
            <a:off x="1115616" y="908720"/>
            <a:ext cx="6696744" cy="936104"/>
          </a:xfrm>
        </p:spPr>
        <p:txBody>
          <a:bodyPr>
            <a:prstTxWarp prst="textChevronInverted">
              <a:avLst/>
            </a:prstTxWarp>
            <a:noAutofit/>
          </a:bodyPr>
          <a:lstStyle/>
          <a:p>
            <a:pPr algn="ctr"/>
            <a:r>
              <a:rPr lang="id-ID" sz="2800" dirty="0">
                <a:solidFill>
                  <a:schemeClr val="bg1"/>
                </a:solidFill>
                <a:effectLst>
                  <a:glow rad="228600">
                    <a:schemeClr val="accent2">
                      <a:satMod val="175000"/>
                      <a:alpha val="40000"/>
                    </a:schemeClr>
                  </a:glow>
                </a:effectLst>
                <a:latin typeface="Arial" pitchFamily="34" charset="0"/>
                <a:cs typeface="Arial" pitchFamily="34" charset="0"/>
              </a:rPr>
              <a:t>Manajer Sebagai Pengguna Sistem Informasi</a:t>
            </a:r>
          </a:p>
        </p:txBody>
      </p:sp>
      <p:sp>
        <p:nvSpPr>
          <p:cNvPr id="4" name="Flowchart: Alternate Process 3"/>
          <p:cNvSpPr/>
          <p:nvPr/>
        </p:nvSpPr>
        <p:spPr>
          <a:xfrm>
            <a:off x="899592" y="3073896"/>
            <a:ext cx="7056784" cy="2592288"/>
          </a:xfrm>
          <a:prstGeom prst="flowChartAlternateProcess">
            <a:avLst/>
          </a:prstGeom>
          <a:ln>
            <a:solidFill>
              <a:schemeClr val="tx1">
                <a:lumMod val="95000"/>
                <a:lumOff val="5000"/>
              </a:schemeClr>
            </a:solidFill>
          </a:ln>
          <a:effectLst>
            <a:glow rad="228600">
              <a:schemeClr val="accent2">
                <a:satMod val="175000"/>
                <a:alpha val="40000"/>
              </a:schemeClr>
            </a:glow>
          </a:effectLst>
        </p:spPr>
        <p:style>
          <a:lnRef idx="2">
            <a:schemeClr val="accent1">
              <a:shade val="50000"/>
            </a:schemeClr>
          </a:lnRef>
          <a:fillRef idx="1003">
            <a:schemeClr val="dk1"/>
          </a:fillRef>
          <a:effectRef idx="0">
            <a:schemeClr val="accent1"/>
          </a:effectRef>
          <a:fontRef idx="minor">
            <a:schemeClr val="lt1"/>
          </a:fontRef>
        </p:style>
        <p:txBody>
          <a:bodyPr rtlCol="0" anchor="ctr"/>
          <a:lstStyle/>
          <a:p>
            <a:pPr algn="ctr"/>
            <a:endParaRPr lang="en-US" sz="2400" dirty="0">
              <a:solidFill>
                <a:schemeClr val="bg1"/>
              </a:solidFill>
              <a:latin typeface="Arial" pitchFamily="34" charset="0"/>
              <a:cs typeface="Arial" pitchFamily="34" charset="0"/>
            </a:endParaRPr>
          </a:p>
          <a:p>
            <a:pPr algn="ctr"/>
            <a:endParaRPr lang="en-US" sz="2400" dirty="0">
              <a:solidFill>
                <a:schemeClr val="bg1"/>
              </a:solidFill>
              <a:latin typeface="Arial" pitchFamily="34" charset="0"/>
              <a:cs typeface="Arial" pitchFamily="34" charset="0"/>
            </a:endParaRPr>
          </a:p>
          <a:p>
            <a:pPr algn="ctr"/>
            <a:r>
              <a:rPr lang="id-ID" sz="2400" dirty="0">
                <a:solidFill>
                  <a:schemeClr val="bg1"/>
                </a:solidFill>
                <a:latin typeface="Arial" pitchFamily="34" charset="0"/>
                <a:cs typeface="Arial" pitchFamily="34" charset="0"/>
              </a:rPr>
              <a:t>Manajer adalah individu, kebutuhan informasi yang mereka miliki sangat beragam. Namun beberapa kerangka bermanfaat telah dikembangkan sehingga memungkinkan kita berfokus pada peranan informasi dalam pemecahan masalah</a:t>
            </a:r>
            <a:br>
              <a:rPr lang="id-ID" sz="2400" dirty="0">
                <a:solidFill>
                  <a:schemeClr val="bg1"/>
                </a:solidFill>
                <a:latin typeface="Arial" pitchFamily="34" charset="0"/>
                <a:cs typeface="Arial" pitchFamily="34" charset="0"/>
              </a:rPr>
            </a:br>
            <a:br>
              <a:rPr lang="id-ID" sz="2400" dirty="0">
                <a:solidFill>
                  <a:schemeClr val="bg1"/>
                </a:solidFill>
                <a:latin typeface="Arial" pitchFamily="34" charset="0"/>
                <a:cs typeface="Arial" pitchFamily="34" charset="0"/>
              </a:rPr>
            </a:b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365126"/>
            <a:ext cx="8640960" cy="5800178"/>
          </a:xfrm>
        </p:spPr>
        <p:txBody>
          <a:bodyPr>
            <a:noAutofit/>
          </a:bodyPr>
          <a:lstStyle/>
          <a:p>
            <a:pPr lvl="1" algn="l"/>
            <a:r>
              <a:rPr lang="en-US" sz="2400">
                <a:ln w="10160">
                  <a:solidFill>
                    <a:schemeClr val="accent5"/>
                  </a:solidFill>
                  <a:prstDash val="solid"/>
                </a:ln>
                <a:solidFill>
                  <a:schemeClr val="bg1"/>
                </a:solidFill>
                <a:latin typeface="Arial" pitchFamily="34" charset="0"/>
                <a:cs typeface="Arial" pitchFamily="34" charset="0"/>
              </a:rPr>
              <a:t>5. </a:t>
            </a:r>
            <a:r>
              <a:rPr lang="id-ID" sz="2400">
                <a:ln w="10160">
                  <a:solidFill>
                    <a:schemeClr val="accent5"/>
                  </a:solidFill>
                  <a:prstDash val="solid"/>
                </a:ln>
                <a:solidFill>
                  <a:schemeClr val="bg1"/>
                </a:solidFill>
                <a:latin typeface="Arial" pitchFamily="34" charset="0"/>
                <a:cs typeface="Arial" pitchFamily="34" charset="0"/>
              </a:rPr>
              <a:t>Memahami </a:t>
            </a:r>
            <a:r>
              <a:rPr lang="id-ID" sz="2400" dirty="0">
                <a:ln w="10160">
                  <a:solidFill>
                    <a:schemeClr val="accent5"/>
                  </a:solidFill>
                  <a:prstDash val="solid"/>
                </a:ln>
                <a:solidFill>
                  <a:schemeClr val="bg1"/>
                </a:solidFill>
                <a:latin typeface="Arial" pitchFamily="34" charset="0"/>
                <a:cs typeface="Arial" pitchFamily="34" charset="0"/>
              </a:rPr>
              <a:t>apa yang dimaksud dengan sistem perencanaan </a:t>
            </a:r>
            <a:r>
              <a:rPr lang="id-ID" sz="2400">
                <a:ln w="10160">
                  <a:solidFill>
                    <a:schemeClr val="accent5"/>
                  </a:solidFill>
                  <a:prstDash val="solid"/>
                </a:ln>
                <a:solidFill>
                  <a:schemeClr val="bg1"/>
                </a:solidFill>
                <a:latin typeface="Arial" pitchFamily="34" charset="0"/>
                <a:cs typeface="Arial" pitchFamily="34" charset="0"/>
              </a:rPr>
              <a:t>sumber daya</a:t>
            </a:r>
            <a:r>
              <a:rPr lang="en-US" sz="2400">
                <a:ln w="10160">
                  <a:solidFill>
                    <a:schemeClr val="accent5"/>
                  </a:solidFill>
                  <a:prstDash val="solid"/>
                </a:ln>
                <a:solidFill>
                  <a:schemeClr val="bg1"/>
                </a:solidFill>
                <a:latin typeface="Arial" pitchFamily="34" charset="0"/>
                <a:cs typeface="Arial" pitchFamily="34" charset="0"/>
              </a:rPr>
              <a:t> </a:t>
            </a:r>
            <a:r>
              <a:rPr lang="id-ID" sz="2400">
                <a:ln w="10160">
                  <a:solidFill>
                    <a:schemeClr val="accent5"/>
                  </a:solidFill>
                  <a:prstDash val="solid"/>
                </a:ln>
                <a:solidFill>
                  <a:schemeClr val="bg1"/>
                </a:solidFill>
                <a:latin typeface="Arial" pitchFamily="34" charset="0"/>
                <a:cs typeface="Arial" pitchFamily="34" charset="0"/>
              </a:rPr>
              <a:t>usaha </a:t>
            </a:r>
            <a:r>
              <a:rPr lang="id-ID" sz="2400" i="1" dirty="0">
                <a:ln w="10160">
                  <a:solidFill>
                    <a:schemeClr val="accent5"/>
                  </a:solidFill>
                  <a:prstDash val="solid"/>
                </a:ln>
                <a:solidFill>
                  <a:schemeClr val="bg1"/>
                </a:solidFill>
                <a:latin typeface="Arial" pitchFamily="34" charset="0"/>
                <a:cs typeface="Arial" pitchFamily="34" charset="0"/>
              </a:rPr>
              <a:t>(enterprise resource planning system) </a:t>
            </a:r>
            <a:r>
              <a:rPr lang="id-ID" sz="2400" dirty="0">
                <a:ln w="10160">
                  <a:solidFill>
                    <a:schemeClr val="accent5"/>
                  </a:solidFill>
                  <a:prstDash val="solid"/>
                </a:ln>
                <a:solidFill>
                  <a:schemeClr val="bg1"/>
                </a:solidFill>
                <a:latin typeface="Arial" pitchFamily="34" charset="0"/>
                <a:cs typeface="Arial" pitchFamily="34" charset="0"/>
              </a:rPr>
              <a:t>dan </a:t>
            </a:r>
            <a:r>
              <a:rPr lang="id-ID" sz="2400">
                <a:ln w="10160">
                  <a:solidFill>
                    <a:schemeClr val="accent5"/>
                  </a:solidFill>
                  <a:prstDash val="solid"/>
                </a:ln>
                <a:solidFill>
                  <a:schemeClr val="bg1"/>
                </a:solidFill>
                <a:latin typeface="Arial" pitchFamily="34" charset="0"/>
                <a:cs typeface="Arial" pitchFamily="34" charset="0"/>
              </a:rPr>
              <a:t>alasan dibalik</a:t>
            </a:r>
            <a:r>
              <a:rPr lang="en-US" sz="2400">
                <a:ln w="10160">
                  <a:solidFill>
                    <a:schemeClr val="accent5"/>
                  </a:solidFill>
                  <a:prstDash val="solid"/>
                </a:ln>
                <a:solidFill>
                  <a:schemeClr val="bg1"/>
                </a:solidFill>
                <a:latin typeface="Arial" pitchFamily="34" charset="0"/>
                <a:cs typeface="Arial" pitchFamily="34" charset="0"/>
              </a:rPr>
              <a:t> </a:t>
            </a:r>
            <a:r>
              <a:rPr lang="id-ID" sz="2400">
                <a:ln w="10160">
                  <a:solidFill>
                    <a:schemeClr val="accent5"/>
                  </a:solidFill>
                  <a:prstDash val="solid"/>
                </a:ln>
                <a:solidFill>
                  <a:schemeClr val="bg1"/>
                </a:solidFill>
                <a:latin typeface="Arial" pitchFamily="34" charset="0"/>
                <a:cs typeface="Arial" pitchFamily="34" charset="0"/>
              </a:rPr>
              <a:t>kepopulerannya.</a:t>
            </a:r>
            <a:br>
              <a:rPr lang="en-US" sz="2400">
                <a:ln w="10160">
                  <a:solidFill>
                    <a:schemeClr val="accent5"/>
                  </a:solidFill>
                  <a:prstDash val="solid"/>
                </a:ln>
                <a:solidFill>
                  <a:schemeClr val="bg1"/>
                </a:solidFill>
                <a:latin typeface="Arial" pitchFamily="34" charset="0"/>
                <a:cs typeface="Arial" pitchFamily="34" charset="0"/>
              </a:rPr>
            </a:br>
            <a:br>
              <a:rPr lang="en-US" sz="2400">
                <a:ln w="10160">
                  <a:solidFill>
                    <a:schemeClr val="accent5"/>
                  </a:solidFill>
                  <a:prstDash val="solid"/>
                </a:ln>
                <a:solidFill>
                  <a:schemeClr val="bg1"/>
                </a:solidFill>
                <a:latin typeface="Arial" pitchFamily="34" charset="0"/>
                <a:cs typeface="Arial" pitchFamily="34" charset="0"/>
              </a:rPr>
            </a:br>
            <a:r>
              <a:rPr lang="en-US" sz="2400">
                <a:ln w="10160">
                  <a:solidFill>
                    <a:schemeClr val="accent5"/>
                  </a:solidFill>
                  <a:prstDash val="solid"/>
                </a:ln>
                <a:solidFill>
                  <a:schemeClr val="bg1"/>
                </a:solidFill>
                <a:latin typeface="Arial" pitchFamily="34" charset="0"/>
                <a:cs typeface="Arial" pitchFamily="34" charset="0"/>
              </a:rPr>
              <a:t>6. </a:t>
            </a:r>
            <a:r>
              <a:rPr lang="id-ID" sz="2400">
                <a:ln w="10160">
                  <a:solidFill>
                    <a:schemeClr val="accent5"/>
                  </a:solidFill>
                  <a:prstDash val="solid"/>
                </a:ln>
                <a:solidFill>
                  <a:schemeClr val="bg1"/>
                </a:solidFill>
                <a:latin typeface="Arial" pitchFamily="34" charset="0"/>
                <a:cs typeface="Arial" pitchFamily="34" charset="0"/>
              </a:rPr>
              <a:t>Mengetahui bagaimana cara membuat sendiri sistem informasi untuk manajer yang didasarkan pada posisi mereka di dalam struktur organisasi dan apa yang meareka lakukan.</a:t>
            </a:r>
            <a:br>
              <a:rPr lang="en-US" sz="2400">
                <a:ln w="10160">
                  <a:solidFill>
                    <a:schemeClr val="accent5"/>
                  </a:solidFill>
                  <a:prstDash val="solid"/>
                </a:ln>
                <a:solidFill>
                  <a:schemeClr val="bg1"/>
                </a:solidFill>
                <a:latin typeface="Arial" pitchFamily="34" charset="0"/>
                <a:cs typeface="Arial" pitchFamily="34" charset="0"/>
              </a:rPr>
            </a:br>
            <a:br>
              <a:rPr lang="en-US" sz="2400">
                <a:ln w="10160">
                  <a:solidFill>
                    <a:schemeClr val="accent5"/>
                  </a:solidFill>
                  <a:prstDash val="solid"/>
                </a:ln>
                <a:solidFill>
                  <a:schemeClr val="bg1"/>
                </a:solidFill>
                <a:latin typeface="Arial" pitchFamily="34" charset="0"/>
                <a:cs typeface="Arial" pitchFamily="34" charset="0"/>
              </a:rPr>
            </a:br>
            <a:r>
              <a:rPr lang="en-US" sz="2400">
                <a:ln w="10160">
                  <a:solidFill>
                    <a:schemeClr val="accent5"/>
                  </a:solidFill>
                  <a:prstDash val="solid"/>
                </a:ln>
                <a:solidFill>
                  <a:schemeClr val="bg1"/>
                </a:solidFill>
                <a:latin typeface="Arial" pitchFamily="34" charset="0"/>
                <a:cs typeface="Arial" pitchFamily="34" charset="0"/>
              </a:rPr>
              <a:t>7. </a:t>
            </a:r>
            <a:r>
              <a:rPr lang="id-ID" sz="2400">
                <a:ln w="10160">
                  <a:solidFill>
                    <a:schemeClr val="accent5"/>
                  </a:solidFill>
                  <a:prstDash val="solid"/>
                </a:ln>
                <a:solidFill>
                  <a:schemeClr val="bg1"/>
                </a:solidFill>
                <a:latin typeface="Arial" pitchFamily="34" charset="0"/>
                <a:cs typeface="Arial" pitchFamily="34" charset="0"/>
              </a:rPr>
              <a:t>Memahami </a:t>
            </a:r>
            <a:r>
              <a:rPr lang="id-ID" sz="2400" dirty="0">
                <a:ln w="10160">
                  <a:solidFill>
                    <a:schemeClr val="accent5"/>
                  </a:solidFill>
                  <a:prstDash val="solid"/>
                </a:ln>
                <a:solidFill>
                  <a:schemeClr val="bg1"/>
                </a:solidFill>
                <a:latin typeface="Arial" pitchFamily="34" charset="0"/>
                <a:cs typeface="Arial" pitchFamily="34" charset="0"/>
              </a:rPr>
              <a:t>hubungan antara perbedaan masalah dan pengambilan keputusan serta mengetahui langkah-langkah dasar pemecahan </a:t>
            </a:r>
            <a:r>
              <a:rPr lang="id-ID" sz="2400">
                <a:ln w="10160">
                  <a:solidFill>
                    <a:schemeClr val="accent5"/>
                  </a:solidFill>
                  <a:prstDash val="solid"/>
                </a:ln>
                <a:solidFill>
                  <a:schemeClr val="bg1"/>
                </a:solidFill>
                <a:latin typeface="Arial" pitchFamily="34" charset="0"/>
                <a:cs typeface="Arial" pitchFamily="34" charset="0"/>
              </a:rPr>
              <a:t>masalah.</a:t>
            </a:r>
            <a:br>
              <a:rPr lang="en-US" sz="2400">
                <a:ln w="10160">
                  <a:solidFill>
                    <a:schemeClr val="accent5"/>
                  </a:solidFill>
                  <a:prstDash val="solid"/>
                </a:ln>
                <a:solidFill>
                  <a:schemeClr val="bg1"/>
                </a:solidFill>
                <a:latin typeface="Arial" pitchFamily="34" charset="0"/>
                <a:cs typeface="Arial" pitchFamily="34" charset="0"/>
              </a:rPr>
            </a:br>
            <a:br>
              <a:rPr lang="en-US" sz="2400">
                <a:ln w="10160">
                  <a:solidFill>
                    <a:schemeClr val="accent5"/>
                  </a:solidFill>
                  <a:prstDash val="solid"/>
                </a:ln>
                <a:solidFill>
                  <a:schemeClr val="bg1"/>
                </a:solidFill>
                <a:latin typeface="Arial" pitchFamily="34" charset="0"/>
                <a:cs typeface="Arial" pitchFamily="34" charset="0"/>
              </a:rPr>
            </a:br>
            <a:r>
              <a:rPr lang="en-US" sz="2400">
                <a:ln w="10160">
                  <a:solidFill>
                    <a:schemeClr val="accent5"/>
                  </a:solidFill>
                  <a:prstDash val="solid"/>
                </a:ln>
                <a:solidFill>
                  <a:schemeClr val="bg1"/>
                </a:solidFill>
                <a:latin typeface="Arial" pitchFamily="34" charset="0"/>
                <a:cs typeface="Arial" pitchFamily="34" charset="0"/>
              </a:rPr>
              <a:t>8. </a:t>
            </a:r>
            <a:r>
              <a:rPr lang="id-ID" sz="2400">
                <a:ln w="10160">
                  <a:solidFill>
                    <a:schemeClr val="accent5"/>
                  </a:solidFill>
                  <a:prstDash val="solid"/>
                </a:ln>
                <a:solidFill>
                  <a:schemeClr val="bg1"/>
                </a:solidFill>
                <a:latin typeface="Arial" pitchFamily="34" charset="0"/>
                <a:cs typeface="Arial" pitchFamily="34" charset="0"/>
              </a:rPr>
              <a:t>Mengetahui </a:t>
            </a:r>
            <a:r>
              <a:rPr lang="id-ID" sz="2400" dirty="0">
                <a:ln w="10160">
                  <a:solidFill>
                    <a:schemeClr val="accent5"/>
                  </a:solidFill>
                  <a:prstDash val="solid"/>
                </a:ln>
                <a:solidFill>
                  <a:schemeClr val="bg1"/>
                </a:solidFill>
                <a:latin typeface="Arial" pitchFamily="34" charset="0"/>
                <a:cs typeface="Arial" pitchFamily="34" charset="0"/>
              </a:rPr>
              <a:t>inovasi-inovasi apa yang diharapkan dalam teknologi informasi.</a:t>
            </a:r>
            <a:br>
              <a:rPr lang="en-US" sz="2400" dirty="0">
                <a:ln w="10160">
                  <a:solidFill>
                    <a:schemeClr val="accent5"/>
                  </a:solidFill>
                  <a:prstDash val="solid"/>
                </a:ln>
                <a:solidFill>
                  <a:schemeClr val="bg1"/>
                </a:solidFill>
                <a:latin typeface="Arial" pitchFamily="34" charset="0"/>
                <a:cs typeface="Arial" pitchFamily="34" charset="0"/>
              </a:rPr>
            </a:br>
            <a:r>
              <a:rPr lang="id-ID" sz="2400" dirty="0">
                <a:ln w="10160">
                  <a:solidFill>
                    <a:schemeClr val="accent5"/>
                  </a:solidFill>
                  <a:prstDash val="solid"/>
                </a:ln>
                <a:solidFill>
                  <a:schemeClr val="bg1"/>
                </a:solidFill>
                <a:latin typeface="Arial" pitchFamily="34" charset="0"/>
                <a:cs typeface="Arial" pitchFamily="34" charset="0"/>
              </a:rPr>
              <a:t> </a:t>
            </a:r>
            <a:br>
              <a:rPr lang="en-US" sz="2400" dirty="0">
                <a:ln w="10160">
                  <a:solidFill>
                    <a:schemeClr val="accent5"/>
                  </a:solidFill>
                  <a:prstDash val="solid"/>
                </a:ln>
                <a:solidFill>
                  <a:schemeClr val="bg1"/>
                </a:solidFill>
                <a:latin typeface="Arial" pitchFamily="34" charset="0"/>
                <a:cs typeface="Arial" pitchFamily="34" charset="0"/>
              </a:rPr>
            </a:br>
            <a:endParaRPr lang="en-US" sz="2400" dirty="0">
              <a:ln w="10160">
                <a:solidFill>
                  <a:schemeClr val="accent5"/>
                </a:solidFill>
                <a:prstDash val="solid"/>
              </a:ln>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7002453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5516" y="332656"/>
            <a:ext cx="8712968" cy="792088"/>
          </a:xfrm>
          <a:prstGeom prst="rect">
            <a:avLst/>
          </a:prstGeom>
          <a:solidFill>
            <a:schemeClr val="tx1"/>
          </a:solidFill>
          <a:ln>
            <a:solidFill>
              <a:srgbClr val="FF3399"/>
            </a:solidFill>
          </a:ln>
          <a:effectLst>
            <a:glow rad="228600">
              <a:schemeClr val="accent6">
                <a:satMod val="175000"/>
                <a:alpha val="40000"/>
              </a:schemeClr>
            </a:glow>
          </a:effectLst>
        </p:spPr>
        <p:style>
          <a:lnRef idx="1">
            <a:schemeClr val="dk1"/>
          </a:lnRef>
          <a:fillRef idx="2">
            <a:schemeClr val="dk1"/>
          </a:fillRef>
          <a:effectRef idx="1">
            <a:schemeClr val="dk1"/>
          </a:effectRef>
          <a:fontRef idx="minor">
            <a:schemeClr val="dk1"/>
          </a:fontRef>
        </p:style>
        <p:txBody>
          <a:bodyPr rtlCol="0" anchor="ctr"/>
          <a:lstStyle/>
          <a:p>
            <a:pPr algn="ctr"/>
            <a:r>
              <a:rPr lang="id-ID" sz="3200" dirty="0">
                <a:solidFill>
                  <a:schemeClr val="bg1"/>
                </a:solidFill>
                <a:latin typeface="Arial" pitchFamily="34" charset="0"/>
                <a:cs typeface="Arial" pitchFamily="34" charset="0"/>
              </a:rPr>
              <a:t>Apa yang Dilakukan oleh Manajer</a:t>
            </a:r>
          </a:p>
        </p:txBody>
      </p:sp>
      <p:sp>
        <p:nvSpPr>
          <p:cNvPr id="2" name="TextBox 1">
            <a:extLst>
              <a:ext uri="{FF2B5EF4-FFF2-40B4-BE49-F238E27FC236}">
                <a16:creationId xmlns:a16="http://schemas.microsoft.com/office/drawing/2014/main" id="{4C099FA9-A2F8-4F51-B63F-9BCC45307EE7}"/>
              </a:ext>
            </a:extLst>
          </p:cNvPr>
          <p:cNvSpPr txBox="1"/>
          <p:nvPr/>
        </p:nvSpPr>
        <p:spPr>
          <a:xfrm>
            <a:off x="251520" y="1492116"/>
            <a:ext cx="8640960" cy="5016758"/>
          </a:xfrm>
          <a:prstGeom prst="rect">
            <a:avLst/>
          </a:prstGeom>
          <a:noFill/>
        </p:spPr>
        <p:txBody>
          <a:bodyPr wrap="square" rtlCol="0">
            <a:spAutoFit/>
          </a:bodyPr>
          <a:lstStyle/>
          <a:p>
            <a:pPr marL="514350" indent="-514350">
              <a:buFont typeface="+mj-lt"/>
              <a:buAutoNum type="arabicPeriod"/>
            </a:pPr>
            <a:r>
              <a:rPr lang="en-US" sz="2000">
                <a:solidFill>
                  <a:schemeClr val="bg1"/>
                </a:solidFill>
                <a:latin typeface="Arial" panose="020B0604020202020204" pitchFamily="34" charset="0"/>
                <a:cs typeface="Arial" panose="020B0604020202020204" pitchFamily="34" charset="0"/>
              </a:rPr>
              <a:t>Menjalankan fungsi manajemen (POAC)</a:t>
            </a:r>
          </a:p>
          <a:p>
            <a:pPr marL="514350" indent="-514350">
              <a:buFont typeface="+mj-lt"/>
              <a:buAutoNum type="arabicPeriod"/>
            </a:pPr>
            <a:r>
              <a:rPr lang="en-US" sz="2000">
                <a:solidFill>
                  <a:schemeClr val="bg1"/>
                </a:solidFill>
                <a:latin typeface="Arial" panose="020B0604020202020204" pitchFamily="34" charset="0"/>
                <a:cs typeface="Arial" panose="020B0604020202020204" pitchFamily="34" charset="0"/>
              </a:rPr>
              <a:t>Peranan manajerial (Mintzberg)</a:t>
            </a:r>
          </a:p>
          <a:p>
            <a:pPr marL="804863" indent="-241300">
              <a:buAutoNum type="alphaLcPeriod"/>
            </a:pPr>
            <a:r>
              <a:rPr lang="en-US" sz="2000">
                <a:solidFill>
                  <a:schemeClr val="bg1"/>
                </a:solidFill>
                <a:latin typeface="Arial" panose="020B0604020202020204" pitchFamily="34" charset="0"/>
                <a:cs typeface="Arial" panose="020B0604020202020204" pitchFamily="34" charset="0"/>
              </a:rPr>
              <a:t>Peran Interpersonal</a:t>
            </a:r>
          </a:p>
          <a:p>
            <a:pPr marL="1077913" indent="-241300">
              <a:buFont typeface="Wingdings" panose="05000000000000000000" pitchFamily="2" charset="2"/>
              <a:buChar char="Ø"/>
            </a:pPr>
            <a:r>
              <a:rPr lang="en-US" sz="2000">
                <a:solidFill>
                  <a:schemeClr val="bg1"/>
                </a:solidFill>
                <a:latin typeface="Arial" panose="020B0604020202020204" pitchFamily="34" charset="0"/>
                <a:cs typeface="Arial" panose="020B0604020202020204" pitchFamily="34" charset="0"/>
              </a:rPr>
              <a:t>Figur pimpinan</a:t>
            </a:r>
          </a:p>
          <a:p>
            <a:pPr marL="1077913" indent="-241300">
              <a:buFont typeface="Wingdings" panose="05000000000000000000" pitchFamily="2" charset="2"/>
              <a:buChar char="Ø"/>
            </a:pPr>
            <a:r>
              <a:rPr lang="en-US" sz="2000">
                <a:solidFill>
                  <a:schemeClr val="bg1"/>
                </a:solidFill>
                <a:latin typeface="Arial" panose="020B0604020202020204" pitchFamily="34" charset="0"/>
                <a:cs typeface="Arial" panose="020B0604020202020204" pitchFamily="34" charset="0"/>
              </a:rPr>
              <a:t>Pemimpin</a:t>
            </a:r>
          </a:p>
          <a:p>
            <a:pPr marL="1077913" indent="-241300">
              <a:buFont typeface="Wingdings" panose="05000000000000000000" pitchFamily="2" charset="2"/>
              <a:buChar char="Ø"/>
            </a:pPr>
            <a:r>
              <a:rPr lang="en-US" sz="2000">
                <a:solidFill>
                  <a:schemeClr val="bg1"/>
                </a:solidFill>
                <a:latin typeface="Arial" panose="020B0604020202020204" pitchFamily="34" charset="0"/>
                <a:cs typeface="Arial" panose="020B0604020202020204" pitchFamily="34" charset="0"/>
              </a:rPr>
              <a:t>hubungan</a:t>
            </a:r>
          </a:p>
          <a:p>
            <a:pPr marL="563563"/>
            <a:r>
              <a:rPr lang="en-US" sz="2000">
                <a:solidFill>
                  <a:schemeClr val="bg1"/>
                </a:solidFill>
                <a:latin typeface="Arial" panose="020B0604020202020204" pitchFamily="34" charset="0"/>
                <a:cs typeface="Arial" panose="020B0604020202020204" pitchFamily="34" charset="0"/>
              </a:rPr>
              <a:t>b.  Peran Informasional</a:t>
            </a:r>
          </a:p>
          <a:p>
            <a:pPr marL="1077913" indent="-241300">
              <a:buFont typeface="Wingdings" panose="05000000000000000000" pitchFamily="2" charset="2"/>
              <a:buChar char="Ø"/>
            </a:pPr>
            <a:r>
              <a:rPr lang="en-US" sz="2000">
                <a:solidFill>
                  <a:schemeClr val="bg1"/>
                </a:solidFill>
                <a:latin typeface="Arial" panose="020B0604020202020204" pitchFamily="34" charset="0"/>
                <a:cs typeface="Arial" panose="020B0604020202020204" pitchFamily="34" charset="0"/>
              </a:rPr>
              <a:t>Monitor</a:t>
            </a:r>
          </a:p>
          <a:p>
            <a:pPr marL="1077913" indent="-241300">
              <a:buFont typeface="Wingdings" panose="05000000000000000000" pitchFamily="2" charset="2"/>
              <a:buChar char="Ø"/>
            </a:pPr>
            <a:r>
              <a:rPr lang="en-US" sz="2000">
                <a:solidFill>
                  <a:schemeClr val="bg1"/>
                </a:solidFill>
                <a:latin typeface="Arial" panose="020B0604020202020204" pitchFamily="34" charset="0"/>
                <a:cs typeface="Arial" panose="020B0604020202020204" pitchFamily="34" charset="0"/>
              </a:rPr>
              <a:t>Diseminator</a:t>
            </a:r>
          </a:p>
          <a:p>
            <a:pPr marL="1077913" indent="-241300">
              <a:buFont typeface="Wingdings" panose="05000000000000000000" pitchFamily="2" charset="2"/>
              <a:buChar char="Ø"/>
            </a:pPr>
            <a:r>
              <a:rPr lang="en-US" sz="2000">
                <a:solidFill>
                  <a:schemeClr val="bg1"/>
                </a:solidFill>
                <a:latin typeface="Arial" panose="020B0604020202020204" pitchFamily="34" charset="0"/>
                <a:cs typeface="Arial" panose="020B0604020202020204" pitchFamily="34" charset="0"/>
              </a:rPr>
              <a:t>Juru bicara</a:t>
            </a:r>
          </a:p>
          <a:p>
            <a:pPr marL="563563"/>
            <a:r>
              <a:rPr lang="en-US" sz="2000">
                <a:solidFill>
                  <a:schemeClr val="bg1"/>
                </a:solidFill>
                <a:latin typeface="Arial" panose="020B0604020202020204" pitchFamily="34" charset="0"/>
                <a:cs typeface="Arial" panose="020B0604020202020204" pitchFamily="34" charset="0"/>
              </a:rPr>
              <a:t>c.  Peran Keputusan</a:t>
            </a:r>
          </a:p>
          <a:p>
            <a:pPr marL="1077913" indent="-285750">
              <a:buFont typeface="Wingdings" panose="05000000000000000000" pitchFamily="2" charset="2"/>
              <a:buChar char="Ø"/>
            </a:pPr>
            <a:r>
              <a:rPr lang="en-US" sz="2000">
                <a:solidFill>
                  <a:schemeClr val="bg1"/>
                </a:solidFill>
                <a:latin typeface="Arial" panose="020B0604020202020204" pitchFamily="34" charset="0"/>
                <a:cs typeface="Arial" panose="020B0604020202020204" pitchFamily="34" charset="0"/>
              </a:rPr>
              <a:t>Wirausaha </a:t>
            </a:r>
          </a:p>
          <a:p>
            <a:pPr marL="1077913" indent="-285750">
              <a:buFont typeface="Wingdings" panose="05000000000000000000" pitchFamily="2" charset="2"/>
              <a:buChar char="Ø"/>
            </a:pPr>
            <a:r>
              <a:rPr lang="en-US" sz="2000">
                <a:solidFill>
                  <a:schemeClr val="bg1"/>
                </a:solidFill>
                <a:latin typeface="Arial" panose="020B0604020202020204" pitchFamily="34" charset="0"/>
                <a:cs typeface="Arial" panose="020B0604020202020204" pitchFamily="34" charset="0"/>
              </a:rPr>
              <a:t>Penanganan gangguan</a:t>
            </a:r>
          </a:p>
          <a:p>
            <a:pPr marL="1077913" indent="-285750">
              <a:buFont typeface="Wingdings" panose="05000000000000000000" pitchFamily="2" charset="2"/>
              <a:buChar char="Ø"/>
            </a:pPr>
            <a:r>
              <a:rPr lang="en-US" sz="2000">
                <a:solidFill>
                  <a:schemeClr val="bg1"/>
                </a:solidFill>
                <a:latin typeface="Arial" panose="020B0604020202020204" pitchFamily="34" charset="0"/>
                <a:cs typeface="Arial" panose="020B0604020202020204" pitchFamily="34" charset="0"/>
              </a:rPr>
              <a:t>Pengelola sumber daya</a:t>
            </a:r>
          </a:p>
          <a:p>
            <a:pPr marL="1077913" indent="-285750">
              <a:buFont typeface="Wingdings" panose="05000000000000000000" pitchFamily="2" charset="2"/>
              <a:buChar char="Ø"/>
            </a:pPr>
            <a:r>
              <a:rPr lang="en-US" sz="2000">
                <a:solidFill>
                  <a:schemeClr val="bg1"/>
                </a:solidFill>
                <a:latin typeface="Arial" panose="020B0604020202020204" pitchFamily="34" charset="0"/>
                <a:cs typeface="Arial" panose="020B0604020202020204" pitchFamily="34" charset="0"/>
              </a:rPr>
              <a:t>Negosiator </a:t>
            </a:r>
          </a:p>
          <a:p>
            <a:endParaRPr lang="id-ID" sz="2000">
              <a:solidFill>
                <a:schemeClr val="bg1"/>
              </a:solidFill>
              <a:latin typeface="Arial" panose="020B0604020202020204" pitchFamily="34" charset="0"/>
              <a:cs typeface="Arial" panose="020B0604020202020204"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620689"/>
            <a:ext cx="6255488" cy="1008112"/>
          </a:xfrm>
        </p:spPr>
        <p:txBody>
          <a:bodyPr>
            <a:normAutofit/>
          </a:bodyPr>
          <a:lstStyle/>
          <a:p>
            <a:pPr algn="l"/>
            <a:r>
              <a:rPr lang="id-ID" sz="2400" cap="none" dirty="0">
                <a:solidFill>
                  <a:schemeClr val="tx1"/>
                </a:solidFill>
                <a:latin typeface="Arial" pitchFamily="34" charset="0"/>
                <a:cs typeface="Arial" pitchFamily="34" charset="0"/>
              </a:rPr>
              <a:t>B. Area bisnis</a:t>
            </a:r>
          </a:p>
        </p:txBody>
      </p:sp>
      <p:pic>
        <p:nvPicPr>
          <p:cNvPr id="5" name="Picture 2" descr="D:\S.I.M\1.12.png"/>
          <p:cNvPicPr>
            <a:picLocks noChangeAspect="1" noChangeArrowheads="1"/>
          </p:cNvPicPr>
          <p:nvPr/>
        </p:nvPicPr>
        <p:blipFill>
          <a:blip r:embed="rId2"/>
          <a:srcRect/>
          <a:stretch>
            <a:fillRect/>
          </a:stretch>
        </p:blipFill>
        <p:spPr bwMode="auto">
          <a:xfrm>
            <a:off x="152400" y="2438400"/>
            <a:ext cx="8839200" cy="3733800"/>
          </a:xfrm>
          <a:prstGeom prst="rect">
            <a:avLst/>
          </a:prstGeom>
          <a:noFill/>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268761"/>
            <a:ext cx="6817568" cy="936104"/>
          </a:xfrm>
        </p:spPr>
        <p:txBody>
          <a:bodyPr>
            <a:normAutofit/>
          </a:bodyPr>
          <a:lstStyle/>
          <a:p>
            <a:pPr algn="l"/>
            <a:r>
              <a:rPr lang="id-ID" sz="2800" cap="none" dirty="0">
                <a:solidFill>
                  <a:schemeClr val="tx1"/>
                </a:solidFill>
                <a:latin typeface="Arial" pitchFamily="34" charset="0"/>
                <a:cs typeface="Arial" pitchFamily="34" charset="0"/>
              </a:rPr>
              <a:t>A. Tingkat-tingkat manajemen</a:t>
            </a:r>
          </a:p>
        </p:txBody>
      </p:sp>
      <p:sp>
        <p:nvSpPr>
          <p:cNvPr id="3" name="Text Placeholder 2"/>
          <p:cNvSpPr>
            <a:spLocks noGrp="1"/>
          </p:cNvSpPr>
          <p:nvPr>
            <p:ph type="body" idx="1"/>
          </p:nvPr>
        </p:nvSpPr>
        <p:spPr>
          <a:xfrm>
            <a:off x="755576" y="260648"/>
            <a:ext cx="6255488" cy="743507"/>
          </a:xfrm>
        </p:spPr>
        <p:txBody>
          <a:bodyPr>
            <a:normAutofit/>
          </a:bodyPr>
          <a:lstStyle/>
          <a:p>
            <a:pPr algn="l"/>
            <a:r>
              <a:rPr lang="id-ID" sz="3200" dirty="0">
                <a:solidFill>
                  <a:schemeClr val="bg1"/>
                </a:solidFill>
                <a:latin typeface="Arial" pitchFamily="34" charset="0"/>
                <a:cs typeface="Arial" pitchFamily="34" charset="0"/>
              </a:rPr>
              <a:t>Dimana Manajer Ditemukan </a:t>
            </a:r>
          </a:p>
        </p:txBody>
      </p:sp>
      <p:pic>
        <p:nvPicPr>
          <p:cNvPr id="5" name="Picture 3" descr="D:\S.I.M\1.10.png"/>
          <p:cNvPicPr>
            <a:picLocks noChangeAspect="1" noChangeArrowheads="1"/>
          </p:cNvPicPr>
          <p:nvPr/>
        </p:nvPicPr>
        <p:blipFill>
          <a:blip r:embed="rId2"/>
          <a:srcRect/>
          <a:stretch>
            <a:fillRect/>
          </a:stretch>
        </p:blipFill>
        <p:spPr bwMode="auto">
          <a:xfrm>
            <a:off x="533400" y="1752600"/>
            <a:ext cx="8001000" cy="4691063"/>
          </a:xfrm>
          <a:prstGeom prst="rect">
            <a:avLst/>
          </a:prstGeom>
          <a:noFill/>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132856"/>
            <a:ext cx="7776864" cy="3024335"/>
          </a:xfrm>
        </p:spPr>
        <p:txBody>
          <a:bodyPr>
            <a:noAutofit/>
          </a:bodyPr>
          <a:lstStyle/>
          <a:p>
            <a:pPr algn="l"/>
            <a:r>
              <a:rPr lang="id-ID" sz="2400" cap="none" dirty="0">
                <a:solidFill>
                  <a:schemeClr val="bg1"/>
                </a:solidFill>
                <a:latin typeface="Arial" pitchFamily="34" charset="0"/>
                <a:cs typeface="Arial" pitchFamily="34" charset="0"/>
              </a:rPr>
              <a:t>1. Pemecahan masalah dan pengambilan keputusan</a:t>
            </a:r>
            <a:br>
              <a:rPr lang="id-ID" sz="2400" cap="none" dirty="0">
                <a:solidFill>
                  <a:schemeClr val="bg1"/>
                </a:solidFill>
                <a:latin typeface="Arial" pitchFamily="34" charset="0"/>
                <a:cs typeface="Arial" pitchFamily="34" charset="0"/>
              </a:rPr>
            </a:br>
            <a:br>
              <a:rPr lang="id-ID" sz="2400" cap="none" dirty="0">
                <a:solidFill>
                  <a:schemeClr val="bg1"/>
                </a:solidFill>
                <a:latin typeface="Arial" pitchFamily="34" charset="0"/>
                <a:cs typeface="Arial" pitchFamily="34" charset="0"/>
              </a:rPr>
            </a:br>
            <a:r>
              <a:rPr lang="id-ID" sz="2400" cap="none" dirty="0">
                <a:solidFill>
                  <a:schemeClr val="bg1"/>
                </a:solidFill>
                <a:latin typeface="Arial" pitchFamily="34" charset="0"/>
                <a:cs typeface="Arial" pitchFamily="34" charset="0"/>
              </a:rPr>
              <a:t>2. Tahapan-tahapan pemecahan masalah</a:t>
            </a:r>
            <a:br>
              <a:rPr lang="id-ID" sz="2400" cap="none" dirty="0">
                <a:solidFill>
                  <a:schemeClr val="bg1"/>
                </a:solidFill>
                <a:latin typeface="Arial" pitchFamily="34" charset="0"/>
                <a:cs typeface="Arial" pitchFamily="34" charset="0"/>
              </a:rPr>
            </a:br>
            <a:r>
              <a:rPr lang="id-ID" sz="2400" cap="none" dirty="0">
                <a:solidFill>
                  <a:schemeClr val="bg1"/>
                </a:solidFill>
                <a:latin typeface="Arial" pitchFamily="34" charset="0"/>
                <a:cs typeface="Arial" pitchFamily="34" charset="0"/>
              </a:rPr>
              <a:t>     menurut simon, pemecah maslah akan terlibat dalam :</a:t>
            </a:r>
            <a:br>
              <a:rPr lang="id-ID" sz="2400" cap="none" dirty="0">
                <a:solidFill>
                  <a:schemeClr val="bg1"/>
                </a:solidFill>
                <a:latin typeface="Arial" pitchFamily="34" charset="0"/>
                <a:cs typeface="Arial" pitchFamily="34" charset="0"/>
              </a:rPr>
            </a:br>
            <a:br>
              <a:rPr lang="id-ID" sz="2400" cap="none" dirty="0">
                <a:solidFill>
                  <a:schemeClr val="bg1"/>
                </a:solidFill>
                <a:latin typeface="Arial" pitchFamily="34" charset="0"/>
                <a:cs typeface="Arial" pitchFamily="34" charset="0"/>
              </a:rPr>
            </a:br>
            <a:r>
              <a:rPr lang="id-ID" sz="2400" cap="none" dirty="0">
                <a:solidFill>
                  <a:schemeClr val="bg1"/>
                </a:solidFill>
                <a:latin typeface="Arial" pitchFamily="34" charset="0"/>
                <a:cs typeface="Arial" pitchFamily="34" charset="0"/>
              </a:rPr>
              <a:t>      - aktivitas intelijen</a:t>
            </a:r>
            <a:br>
              <a:rPr lang="id-ID" sz="2400" cap="none" dirty="0">
                <a:solidFill>
                  <a:schemeClr val="bg1"/>
                </a:solidFill>
                <a:latin typeface="Arial" pitchFamily="34" charset="0"/>
                <a:cs typeface="Arial" pitchFamily="34" charset="0"/>
              </a:rPr>
            </a:br>
            <a:r>
              <a:rPr lang="id-ID" sz="2400" cap="none" dirty="0">
                <a:solidFill>
                  <a:schemeClr val="bg1"/>
                </a:solidFill>
                <a:latin typeface="Arial" pitchFamily="34" charset="0"/>
                <a:cs typeface="Arial" pitchFamily="34" charset="0"/>
              </a:rPr>
              <a:t>      - aktivitas perancangan</a:t>
            </a:r>
            <a:br>
              <a:rPr lang="id-ID" sz="2400" cap="none" dirty="0">
                <a:solidFill>
                  <a:schemeClr val="bg1"/>
                </a:solidFill>
                <a:latin typeface="Arial" pitchFamily="34" charset="0"/>
                <a:cs typeface="Arial" pitchFamily="34" charset="0"/>
              </a:rPr>
            </a:br>
            <a:r>
              <a:rPr lang="id-ID" sz="2400" cap="none" dirty="0">
                <a:solidFill>
                  <a:schemeClr val="bg1"/>
                </a:solidFill>
                <a:latin typeface="Arial" pitchFamily="34" charset="0"/>
                <a:cs typeface="Arial" pitchFamily="34" charset="0"/>
              </a:rPr>
              <a:t>      - aktivitas pemilihan</a:t>
            </a:r>
            <a:br>
              <a:rPr lang="id-ID" sz="2400" cap="none" dirty="0">
                <a:solidFill>
                  <a:schemeClr val="bg1"/>
                </a:solidFill>
                <a:latin typeface="Arial" pitchFamily="34" charset="0"/>
                <a:cs typeface="Arial" pitchFamily="34" charset="0"/>
              </a:rPr>
            </a:br>
            <a:r>
              <a:rPr lang="id-ID" sz="2400" cap="none" dirty="0">
                <a:solidFill>
                  <a:schemeClr val="bg1"/>
                </a:solidFill>
                <a:latin typeface="Arial" pitchFamily="34" charset="0"/>
                <a:cs typeface="Arial" pitchFamily="34" charset="0"/>
              </a:rPr>
              <a:t>      - aktivitas peninjauan    </a:t>
            </a:r>
          </a:p>
        </p:txBody>
      </p:sp>
      <p:sp>
        <p:nvSpPr>
          <p:cNvPr id="3" name="Text Placeholder 2"/>
          <p:cNvSpPr>
            <a:spLocks noGrp="1"/>
          </p:cNvSpPr>
          <p:nvPr>
            <p:ph type="body" idx="1"/>
          </p:nvPr>
        </p:nvSpPr>
        <p:spPr>
          <a:xfrm>
            <a:off x="539552" y="476672"/>
            <a:ext cx="7272808" cy="959531"/>
          </a:xfrm>
        </p:spPr>
        <p:txBody>
          <a:bodyPr>
            <a:noAutofit/>
          </a:bodyPr>
          <a:lstStyle/>
          <a:p>
            <a:pPr algn="ctr"/>
            <a:r>
              <a:rPr lang="id-ID" sz="2800" dirty="0">
                <a:solidFill>
                  <a:schemeClr val="bg1"/>
                </a:solidFill>
                <a:latin typeface="Arial" pitchFamily="34" charset="0"/>
                <a:cs typeface="Arial" pitchFamily="34" charset="0"/>
              </a:rPr>
              <a:t>Peranan Informasi Dalam Pemecahan Masalah Manajemen</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308304" y="476672"/>
            <a:ext cx="1619672" cy="2088232"/>
          </a:xfrm>
          <a:prstGeom prst="rect">
            <a:avLst/>
          </a:prstGeom>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id-ID" sz="1400" dirty="0">
                <a:latin typeface="Arial" pitchFamily="34" charset="0"/>
                <a:cs typeface="Arial" pitchFamily="34" charset="0"/>
              </a:rPr>
              <a:t>Figur 1.13 Informasi yang Mendukung Masing-Masing Tahapan Pemecahan Masalah</a:t>
            </a:r>
          </a:p>
        </p:txBody>
      </p:sp>
      <p:pic>
        <p:nvPicPr>
          <p:cNvPr id="6" name="Picture 2" descr="D:\S.I.M\1.13.png"/>
          <p:cNvPicPr>
            <a:picLocks noChangeAspect="1" noChangeArrowheads="1"/>
          </p:cNvPicPr>
          <p:nvPr/>
        </p:nvPicPr>
        <p:blipFill>
          <a:blip r:embed="rId2"/>
          <a:srcRect/>
          <a:stretch>
            <a:fillRect/>
          </a:stretch>
        </p:blipFill>
        <p:spPr bwMode="auto">
          <a:xfrm>
            <a:off x="457200" y="381000"/>
            <a:ext cx="6629400" cy="6172200"/>
          </a:xfrm>
          <a:prstGeom prst="rect">
            <a:avLst/>
          </a:prstGeom>
          <a:noFill/>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00240" y="214290"/>
            <a:ext cx="6255488" cy="933881"/>
          </a:xfrm>
          <a:ln w="47625">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prstDash val="lgDashDotDot"/>
          </a:ln>
        </p:spPr>
        <p:txBody>
          <a:bodyPr>
            <a:noAutofit/>
          </a:bodyPr>
          <a:lstStyle/>
          <a:p>
            <a:pPr algn="ctr"/>
            <a:r>
              <a:rPr lang="id-ID" sz="2800" dirty="0">
                <a:solidFill>
                  <a:schemeClr val="bg1"/>
                </a:solidFill>
                <a:latin typeface="Arial" pitchFamily="34" charset="0"/>
                <a:cs typeface="Arial" pitchFamily="34" charset="0"/>
              </a:rPr>
              <a:t>Masa Depan Teknologi Informasi</a:t>
            </a:r>
          </a:p>
        </p:txBody>
      </p:sp>
      <p:sp>
        <p:nvSpPr>
          <p:cNvPr id="5" name="Double Wave 4"/>
          <p:cNvSpPr/>
          <p:nvPr/>
        </p:nvSpPr>
        <p:spPr>
          <a:xfrm>
            <a:off x="1043608" y="1556792"/>
            <a:ext cx="6768752" cy="4824536"/>
          </a:xfrm>
          <a:prstGeom prst="doubleWave">
            <a:avLst/>
          </a:prstGeom>
          <a:solidFill>
            <a:schemeClr val="tx1">
              <a:lumMod val="65000"/>
              <a:lumOff val="35000"/>
            </a:schemeClr>
          </a:solidFill>
          <a:ln>
            <a:solidFill>
              <a:srgbClr val="66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latin typeface="Arial" pitchFamily="34" charset="0"/>
              <a:cs typeface="Arial" pitchFamily="34" charset="0"/>
            </a:endParaRPr>
          </a:p>
          <a:p>
            <a:pPr algn="ctr"/>
            <a:r>
              <a:rPr lang="id-ID" sz="2400" dirty="0">
                <a:solidFill>
                  <a:schemeClr val="bg1"/>
                </a:solidFill>
                <a:latin typeface="Arial" pitchFamily="34" charset="0"/>
                <a:cs typeface="Arial" pitchFamily="34" charset="0"/>
              </a:rPr>
              <a:t>Masa depan teknologi informasi akan didorong  oleh biaya yang rendah dan meningkatnya kekuatan computer mau</a:t>
            </a:r>
            <a:r>
              <a:rPr lang="en-US" sz="2400" dirty="0">
                <a:solidFill>
                  <a:schemeClr val="bg1"/>
                </a:solidFill>
                <a:latin typeface="Arial" pitchFamily="34" charset="0"/>
                <a:cs typeface="Arial" pitchFamily="34" charset="0"/>
              </a:rPr>
              <a:t>p</a:t>
            </a:r>
            <a:r>
              <a:rPr lang="id-ID" sz="2400" dirty="0">
                <a:solidFill>
                  <a:schemeClr val="bg1"/>
                </a:solidFill>
                <a:latin typeface="Arial" pitchFamily="34" charset="0"/>
                <a:cs typeface="Arial" pitchFamily="34" charset="0"/>
              </a:rPr>
              <a:t>un komunikasi. Kekuatan computer diukur dalam kecepatan pemrosesan, kapasitas penyimpanan data, dan keragaman alat-alat input dan output. Kekuatan komunikasi diukur oleh biaya dan kecepatan transmisi, seperti jumlah data yang dapat dikomunikasikan dalam satu waktu tertentu. </a:t>
            </a:r>
            <a:br>
              <a:rPr lang="id-ID" sz="2400" dirty="0">
                <a:solidFill>
                  <a:schemeClr val="bg1"/>
                </a:solidFill>
                <a:latin typeface="Arial" pitchFamily="34" charset="0"/>
                <a:cs typeface="Arial" pitchFamily="34" charset="0"/>
              </a:rPr>
            </a:b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5">
            <a:extLst>
              <a:ext uri="{FF2B5EF4-FFF2-40B4-BE49-F238E27FC236}">
                <a16:creationId xmlns:a16="http://schemas.microsoft.com/office/drawing/2014/main" id="{9B8DC263-BB04-440B-BD14-C881A49A5E11}"/>
              </a:ext>
            </a:extLst>
          </p:cNvPr>
          <p:cNvSpPr>
            <a:spLocks noChangeArrowheads="1"/>
          </p:cNvSpPr>
          <p:nvPr/>
        </p:nvSpPr>
        <p:spPr bwMode="auto">
          <a:xfrm>
            <a:off x="2959100" y="3285530"/>
            <a:ext cx="3024187" cy="2376488"/>
          </a:xfrm>
          <a:prstGeom prst="rect">
            <a:avLst/>
          </a:prstGeom>
          <a:solidFill>
            <a:srgbClr val="CC3300"/>
          </a:solidFill>
          <a:ln w="9525">
            <a:solidFill>
              <a:schemeClr val="accent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a:solidFill>
                <a:schemeClr val="bg1"/>
              </a:solidFill>
            </a:endParaRPr>
          </a:p>
        </p:txBody>
      </p:sp>
      <p:sp>
        <p:nvSpPr>
          <p:cNvPr id="3" name="Rectangle 4">
            <a:extLst>
              <a:ext uri="{FF2B5EF4-FFF2-40B4-BE49-F238E27FC236}">
                <a16:creationId xmlns:a16="http://schemas.microsoft.com/office/drawing/2014/main" id="{49D16031-0C3D-4DA0-9C82-48D3F9C5D600}"/>
              </a:ext>
            </a:extLst>
          </p:cNvPr>
          <p:cNvSpPr txBox="1">
            <a:spLocks noChangeArrowheads="1"/>
          </p:cNvSpPr>
          <p:nvPr/>
        </p:nvSpPr>
        <p:spPr>
          <a:xfrm>
            <a:off x="800100" y="548680"/>
            <a:ext cx="7543800" cy="642938"/>
          </a:xfrm>
          <a:prstGeom prst="rect">
            <a:avLst/>
          </a:prstGeom>
        </p:spPr>
        <p:txBody>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altLang="en-US" sz="3500" u="sng">
                <a:solidFill>
                  <a:schemeClr val="bg1"/>
                </a:solidFill>
              </a:rPr>
              <a:t>Konsep Dasar SIM</a:t>
            </a:r>
          </a:p>
        </p:txBody>
      </p:sp>
      <p:sp>
        <p:nvSpPr>
          <p:cNvPr id="4" name="Text Box 5">
            <a:extLst>
              <a:ext uri="{FF2B5EF4-FFF2-40B4-BE49-F238E27FC236}">
                <a16:creationId xmlns:a16="http://schemas.microsoft.com/office/drawing/2014/main" id="{3716DC49-91FA-4364-BC6B-A4BC6DF26DA2}"/>
              </a:ext>
            </a:extLst>
          </p:cNvPr>
          <p:cNvSpPr txBox="1">
            <a:spLocks noChangeArrowheads="1"/>
          </p:cNvSpPr>
          <p:nvPr/>
        </p:nvSpPr>
        <p:spPr bwMode="auto">
          <a:xfrm>
            <a:off x="800100" y="1485305"/>
            <a:ext cx="56943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a:solidFill>
                  <a:schemeClr val="bg1"/>
                </a:solidFill>
              </a:rPr>
              <a:t>Pengertian Sistem Informasi Manajemen</a:t>
            </a:r>
          </a:p>
        </p:txBody>
      </p:sp>
      <p:sp>
        <p:nvSpPr>
          <p:cNvPr id="5" name="Text Box 6">
            <a:extLst>
              <a:ext uri="{FF2B5EF4-FFF2-40B4-BE49-F238E27FC236}">
                <a16:creationId xmlns:a16="http://schemas.microsoft.com/office/drawing/2014/main" id="{5085246B-6585-4783-BF52-DF5F9204C98E}"/>
              </a:ext>
            </a:extLst>
          </p:cNvPr>
          <p:cNvSpPr txBox="1">
            <a:spLocks noChangeArrowheads="1"/>
          </p:cNvSpPr>
          <p:nvPr/>
        </p:nvSpPr>
        <p:spPr bwMode="auto">
          <a:xfrm>
            <a:off x="3175000" y="2204443"/>
            <a:ext cx="34226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a:solidFill>
                  <a:schemeClr val="bg1"/>
                </a:solidFill>
              </a:rPr>
              <a:t>Ditinjau menurut 3 frase</a:t>
            </a:r>
          </a:p>
        </p:txBody>
      </p:sp>
      <p:sp>
        <p:nvSpPr>
          <p:cNvPr id="6" name="Text Box 7">
            <a:extLst>
              <a:ext uri="{FF2B5EF4-FFF2-40B4-BE49-F238E27FC236}">
                <a16:creationId xmlns:a16="http://schemas.microsoft.com/office/drawing/2014/main" id="{BC1A48CD-7F48-437F-A8AB-A8B4E8CC6C88}"/>
              </a:ext>
            </a:extLst>
          </p:cNvPr>
          <p:cNvSpPr txBox="1">
            <a:spLocks noChangeArrowheads="1"/>
          </p:cNvSpPr>
          <p:nvPr/>
        </p:nvSpPr>
        <p:spPr bwMode="auto">
          <a:xfrm>
            <a:off x="3302000" y="3356968"/>
            <a:ext cx="156845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a:solidFill>
                  <a:schemeClr val="bg1"/>
                </a:solidFill>
              </a:rPr>
              <a:t>- Sistem</a:t>
            </a:r>
          </a:p>
        </p:txBody>
      </p:sp>
      <p:sp>
        <p:nvSpPr>
          <p:cNvPr id="7" name="Text Box 8">
            <a:extLst>
              <a:ext uri="{FF2B5EF4-FFF2-40B4-BE49-F238E27FC236}">
                <a16:creationId xmlns:a16="http://schemas.microsoft.com/office/drawing/2014/main" id="{F1D3D530-24E0-494E-8297-8C15C6F8D825}"/>
              </a:ext>
            </a:extLst>
          </p:cNvPr>
          <p:cNvSpPr txBox="1">
            <a:spLocks noChangeArrowheads="1"/>
          </p:cNvSpPr>
          <p:nvPr/>
        </p:nvSpPr>
        <p:spPr bwMode="auto">
          <a:xfrm>
            <a:off x="3319462" y="4077693"/>
            <a:ext cx="20034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a:solidFill>
                  <a:schemeClr val="bg1"/>
                </a:solidFill>
              </a:rPr>
              <a:t>- Informasi</a:t>
            </a:r>
          </a:p>
        </p:txBody>
      </p:sp>
      <p:sp>
        <p:nvSpPr>
          <p:cNvPr id="8" name="Text Box 9">
            <a:extLst>
              <a:ext uri="{FF2B5EF4-FFF2-40B4-BE49-F238E27FC236}">
                <a16:creationId xmlns:a16="http://schemas.microsoft.com/office/drawing/2014/main" id="{04B170F4-F116-4563-9495-A6B874DF0136}"/>
              </a:ext>
            </a:extLst>
          </p:cNvPr>
          <p:cNvSpPr txBox="1">
            <a:spLocks noChangeArrowheads="1"/>
          </p:cNvSpPr>
          <p:nvPr/>
        </p:nvSpPr>
        <p:spPr bwMode="auto">
          <a:xfrm>
            <a:off x="3324225" y="4796830"/>
            <a:ext cx="2341562"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a:solidFill>
                  <a:schemeClr val="bg1"/>
                </a:solidFill>
              </a:rPr>
              <a:t>- Manejemen</a:t>
            </a:r>
          </a:p>
        </p:txBody>
      </p:sp>
      <p:sp>
        <p:nvSpPr>
          <p:cNvPr id="9" name="AutoShape 13">
            <a:extLst>
              <a:ext uri="{FF2B5EF4-FFF2-40B4-BE49-F238E27FC236}">
                <a16:creationId xmlns:a16="http://schemas.microsoft.com/office/drawing/2014/main" id="{65174C7B-3E2E-43BD-872D-A23F840ECFEA}"/>
              </a:ext>
            </a:extLst>
          </p:cNvPr>
          <p:cNvSpPr>
            <a:spLocks noChangeArrowheads="1"/>
          </p:cNvSpPr>
          <p:nvPr/>
        </p:nvSpPr>
        <p:spPr bwMode="auto">
          <a:xfrm flipV="1">
            <a:off x="1951037" y="2061568"/>
            <a:ext cx="1152525" cy="576262"/>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17694720 60000 65536"/>
              <a:gd name="T9" fmla="*/ 5898240 60000 65536"/>
              <a:gd name="T10" fmla="*/ 5898240 60000 65536"/>
              <a:gd name="T11" fmla="*/ 0 60000 65536"/>
              <a:gd name="T12" fmla="*/ 12427 w 21600"/>
              <a:gd name="T13" fmla="*/ 2912 h 21600"/>
              <a:gd name="T14" fmla="*/ 18227 w 21600"/>
              <a:gd name="T15" fmla="*/ 9246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solidFill>
            <a:schemeClr val="accent1"/>
          </a:solidFill>
          <a:ln w="9525">
            <a:solidFill>
              <a:schemeClr val="tx1"/>
            </a:solidFill>
            <a:miter lim="800000"/>
            <a:headEnd/>
            <a:tailEnd/>
          </a:ln>
        </p:spPr>
        <p:txBody>
          <a:bodyPr wrap="none" anchor="ctr"/>
          <a:lstStyle/>
          <a:p>
            <a:endParaRPr lang="id-ID">
              <a:solidFill>
                <a:schemeClr val="bg1"/>
              </a:solidFill>
            </a:endParaRPr>
          </a:p>
        </p:txBody>
      </p:sp>
    </p:spTree>
    <p:extLst>
      <p:ext uri="{BB962C8B-B14F-4D97-AF65-F5344CB8AC3E}">
        <p14:creationId xmlns:p14="http://schemas.microsoft.com/office/powerpoint/2010/main" val="3925449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8AFA837-41D9-455D-B523-BDC925A6AEBC}"/>
              </a:ext>
            </a:extLst>
          </p:cNvPr>
          <p:cNvSpPr txBox="1"/>
          <p:nvPr/>
        </p:nvSpPr>
        <p:spPr>
          <a:xfrm>
            <a:off x="395536" y="836712"/>
            <a:ext cx="8496944" cy="4524315"/>
          </a:xfrm>
          <a:prstGeom prst="rect">
            <a:avLst/>
          </a:prstGeom>
          <a:noFill/>
        </p:spPr>
        <p:txBody>
          <a:bodyPr wrap="square" rtlCol="0">
            <a:spAutoFit/>
          </a:bodyPr>
          <a:lstStyle/>
          <a:p>
            <a:pPr algn="ctr"/>
            <a:r>
              <a:rPr lang="en-US" sz="3200">
                <a:solidFill>
                  <a:schemeClr val="bg1"/>
                </a:solidFill>
                <a:latin typeface="Arial" panose="020B0604020202020204" pitchFamily="34" charset="0"/>
                <a:cs typeface="Arial" panose="020B0604020202020204" pitchFamily="34" charset="0"/>
              </a:rPr>
              <a:t>Jenis  Sumber Daya yang Dapat Dikelola</a:t>
            </a:r>
          </a:p>
          <a:p>
            <a:endParaRPr lang="en-US" sz="3200">
              <a:solidFill>
                <a:schemeClr val="bg1"/>
              </a:solidFill>
              <a:latin typeface="Arial" panose="020B0604020202020204" pitchFamily="34" charset="0"/>
              <a:cs typeface="Arial" panose="020B0604020202020204" pitchFamily="34" charset="0"/>
            </a:endParaRPr>
          </a:p>
          <a:p>
            <a:pPr marL="514350" indent="-514350">
              <a:buFont typeface="+mj-lt"/>
              <a:buAutoNum type="arabicPeriod"/>
            </a:pPr>
            <a:r>
              <a:rPr lang="en-US" sz="3200">
                <a:solidFill>
                  <a:schemeClr val="bg1"/>
                </a:solidFill>
                <a:latin typeface="Arial" panose="020B0604020202020204" pitchFamily="34" charset="0"/>
                <a:cs typeface="Arial" panose="020B0604020202020204" pitchFamily="34" charset="0"/>
              </a:rPr>
              <a:t>Man / Manusia</a:t>
            </a:r>
          </a:p>
          <a:p>
            <a:pPr marL="514350" indent="-514350">
              <a:buFont typeface="+mj-lt"/>
              <a:buAutoNum type="arabicPeriod"/>
            </a:pPr>
            <a:r>
              <a:rPr lang="en-US" sz="3200">
                <a:solidFill>
                  <a:schemeClr val="bg1"/>
                </a:solidFill>
                <a:latin typeface="Arial" panose="020B0604020202020204" pitchFamily="34" charset="0"/>
                <a:cs typeface="Arial" panose="020B0604020202020204" pitchFamily="34" charset="0"/>
              </a:rPr>
              <a:t>Material</a:t>
            </a:r>
          </a:p>
          <a:p>
            <a:pPr marL="514350" indent="-514350">
              <a:buFont typeface="+mj-lt"/>
              <a:buAutoNum type="arabicPeriod"/>
            </a:pPr>
            <a:r>
              <a:rPr lang="en-US" sz="3200">
                <a:solidFill>
                  <a:schemeClr val="bg1"/>
                </a:solidFill>
                <a:latin typeface="Arial" panose="020B0604020202020204" pitchFamily="34" charset="0"/>
                <a:cs typeface="Arial" panose="020B0604020202020204" pitchFamily="34" charset="0"/>
              </a:rPr>
              <a:t>Machine / Mesin</a:t>
            </a:r>
          </a:p>
          <a:p>
            <a:pPr marL="514350" indent="-514350">
              <a:buFont typeface="+mj-lt"/>
              <a:buAutoNum type="arabicPeriod"/>
            </a:pPr>
            <a:r>
              <a:rPr lang="en-US" sz="3200">
                <a:solidFill>
                  <a:schemeClr val="bg1"/>
                </a:solidFill>
                <a:latin typeface="Arial" panose="020B0604020202020204" pitchFamily="34" charset="0"/>
                <a:cs typeface="Arial" panose="020B0604020202020204" pitchFamily="34" charset="0"/>
              </a:rPr>
              <a:t>Money / uang</a:t>
            </a:r>
          </a:p>
          <a:p>
            <a:pPr marL="514350" indent="-514350">
              <a:buFont typeface="+mj-lt"/>
              <a:buAutoNum type="arabicPeriod"/>
            </a:pPr>
            <a:r>
              <a:rPr lang="en-US" sz="3200">
                <a:solidFill>
                  <a:schemeClr val="bg1"/>
                </a:solidFill>
                <a:latin typeface="Arial" panose="020B0604020202020204" pitchFamily="34" charset="0"/>
                <a:cs typeface="Arial" panose="020B0604020202020204" pitchFamily="34" charset="0"/>
              </a:rPr>
              <a:t>Methode / Metode dan data</a:t>
            </a:r>
          </a:p>
          <a:p>
            <a:endParaRPr lang="en-US" sz="3200">
              <a:solidFill>
                <a:schemeClr val="bg1"/>
              </a:solidFill>
              <a:latin typeface="Arial" panose="020B0604020202020204" pitchFamily="34" charset="0"/>
              <a:cs typeface="Arial" panose="020B0604020202020204" pitchFamily="34" charset="0"/>
            </a:endParaRPr>
          </a:p>
          <a:p>
            <a:endParaRPr lang="en-US" sz="320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92466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34E3B651-E6CA-451B-B12B-076DE0ADA4D8}"/>
              </a:ext>
            </a:extLst>
          </p:cNvPr>
          <p:cNvSpPr txBox="1">
            <a:spLocks noChangeArrowheads="1"/>
          </p:cNvSpPr>
          <p:nvPr/>
        </p:nvSpPr>
        <p:spPr>
          <a:xfrm>
            <a:off x="457200" y="122238"/>
            <a:ext cx="7543800" cy="1295400"/>
          </a:xfrm>
          <a:prstGeom prst="rect">
            <a:avLst/>
          </a:prstGeom>
        </p:spPr>
        <p:txBody>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altLang="en-US">
                <a:solidFill>
                  <a:schemeClr val="bg1"/>
                </a:solidFill>
              </a:rPr>
              <a:t>Sistem Informasi Manajemen</a:t>
            </a:r>
          </a:p>
        </p:txBody>
      </p:sp>
      <p:sp>
        <p:nvSpPr>
          <p:cNvPr id="3" name="Rectangle 3">
            <a:extLst>
              <a:ext uri="{FF2B5EF4-FFF2-40B4-BE49-F238E27FC236}">
                <a16:creationId xmlns:a16="http://schemas.microsoft.com/office/drawing/2014/main" id="{BC46FB39-B219-4DC4-9081-301ABEEB81CA}"/>
              </a:ext>
            </a:extLst>
          </p:cNvPr>
          <p:cNvSpPr txBox="1">
            <a:spLocks noChangeArrowheads="1"/>
          </p:cNvSpPr>
          <p:nvPr/>
        </p:nvSpPr>
        <p:spPr>
          <a:xfrm>
            <a:off x="457200" y="1719263"/>
            <a:ext cx="8229600" cy="4411662"/>
          </a:xfrm>
          <a:prstGeom prst="rect">
            <a:avLst/>
          </a:prstGeom>
        </p:spPr>
        <p:txBody>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altLang="en-US" sz="2600">
                <a:solidFill>
                  <a:schemeClr val="bg1"/>
                </a:solidFill>
              </a:rPr>
              <a:t>Definisi</a:t>
            </a:r>
          </a:p>
          <a:p>
            <a:pPr lvl="1"/>
            <a:r>
              <a:rPr lang="en-US" altLang="en-US" sz="2200">
                <a:solidFill>
                  <a:schemeClr val="bg1"/>
                </a:solidFill>
              </a:rPr>
              <a:t>Terminologi frase : Kegiatan yang dilakukan oleh sekelompok unsur dalam sebuah organisasi yang saling terkait dalam usaha memecahkan suatu masalah dengan memanfaatkan sumberdaya manajemen sehingga sampai pada sebuah pemberian informasi untuk mendukung pengambilan keputusan</a:t>
            </a:r>
          </a:p>
          <a:p>
            <a:pPr lvl="1"/>
            <a:r>
              <a:rPr lang="en-US" altLang="en-US" sz="2200">
                <a:solidFill>
                  <a:schemeClr val="bg1"/>
                </a:solidFill>
              </a:rPr>
              <a:t>James Alter (1992) buku Information System : A Management Perspective : Kombinasi antar prosedur kerja, informasi, orang, dan teknologi informasi yang diorganisasikan untuk mencapai tujuan dalam sebuah organisasi</a:t>
            </a:r>
          </a:p>
        </p:txBody>
      </p:sp>
    </p:spTree>
    <p:extLst>
      <p:ext uri="{BB962C8B-B14F-4D97-AF65-F5344CB8AC3E}">
        <p14:creationId xmlns:p14="http://schemas.microsoft.com/office/powerpoint/2010/main" val="974604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D4327525-2CF6-497E-8795-771CBD9C6BC9}"/>
              </a:ext>
            </a:extLst>
          </p:cNvPr>
          <p:cNvSpPr txBox="1">
            <a:spLocks noChangeArrowheads="1"/>
          </p:cNvSpPr>
          <p:nvPr/>
        </p:nvSpPr>
        <p:spPr>
          <a:xfrm>
            <a:off x="457200" y="122238"/>
            <a:ext cx="7543800" cy="1295400"/>
          </a:xfrm>
          <a:prstGeom prst="rect">
            <a:avLst/>
          </a:prstGeom>
        </p:spPr>
        <p:txBody>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altLang="en-US">
                <a:solidFill>
                  <a:schemeClr val="bg1"/>
                </a:solidFill>
              </a:rPr>
              <a:t>Sistem Informasi Manajemen</a:t>
            </a:r>
          </a:p>
        </p:txBody>
      </p:sp>
      <p:sp>
        <p:nvSpPr>
          <p:cNvPr id="3" name="Rectangle 3">
            <a:extLst>
              <a:ext uri="{FF2B5EF4-FFF2-40B4-BE49-F238E27FC236}">
                <a16:creationId xmlns:a16="http://schemas.microsoft.com/office/drawing/2014/main" id="{0488C36C-EF3D-4868-B9C1-B8BD6E21D837}"/>
              </a:ext>
            </a:extLst>
          </p:cNvPr>
          <p:cNvSpPr txBox="1">
            <a:spLocks noChangeArrowheads="1"/>
          </p:cNvSpPr>
          <p:nvPr/>
        </p:nvSpPr>
        <p:spPr>
          <a:xfrm>
            <a:off x="457200" y="1719263"/>
            <a:ext cx="8229600" cy="4411662"/>
          </a:xfrm>
          <a:prstGeom prst="rect">
            <a:avLst/>
          </a:prstGeom>
        </p:spPr>
        <p:txBody>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altLang="en-US" sz="2600">
                <a:solidFill>
                  <a:schemeClr val="bg1"/>
                </a:solidFill>
              </a:rPr>
              <a:t>Definisi</a:t>
            </a:r>
          </a:p>
          <a:p>
            <a:pPr lvl="1"/>
            <a:r>
              <a:rPr lang="en-US" altLang="en-US" sz="2200">
                <a:solidFill>
                  <a:schemeClr val="bg1"/>
                </a:solidFill>
              </a:rPr>
              <a:t>Bodnar dan Hopwood (1993) buku Accounting Information System : Kumpulan perangkat keras dan perangkat lunak yang dirancang untuk mentransformasikan data dalam bentuk informasi yang berguna</a:t>
            </a:r>
          </a:p>
          <a:p>
            <a:pPr lvl="1"/>
            <a:r>
              <a:rPr lang="en-US" altLang="en-US" sz="2200">
                <a:solidFill>
                  <a:schemeClr val="bg1"/>
                </a:solidFill>
              </a:rPr>
              <a:t>Turban, McLean, dan Waterbe (1999) buku Information Technology for Management Making Connection for Strategies Advantages : Sistem yang mengumpulkan, memproses, menyimpan, menganalisa, dan menyebarkan informasi untuk tujuan yang spesifik</a:t>
            </a:r>
          </a:p>
          <a:p>
            <a:pPr lvl="1"/>
            <a:endParaRPr lang="en-US" altLang="en-US" sz="2200">
              <a:solidFill>
                <a:schemeClr val="bg1"/>
              </a:solidFill>
            </a:endParaRPr>
          </a:p>
        </p:txBody>
      </p:sp>
    </p:spTree>
    <p:extLst>
      <p:ext uri="{BB962C8B-B14F-4D97-AF65-F5344CB8AC3E}">
        <p14:creationId xmlns:p14="http://schemas.microsoft.com/office/powerpoint/2010/main" val="3797997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328D7-F49D-4065-AB6C-FC1A849CD14B}"/>
              </a:ext>
            </a:extLst>
          </p:cNvPr>
          <p:cNvSpPr txBox="1">
            <a:spLocks noChangeArrowheads="1"/>
          </p:cNvSpPr>
          <p:nvPr/>
        </p:nvSpPr>
        <p:spPr>
          <a:xfrm>
            <a:off x="457200" y="395579"/>
            <a:ext cx="7543800" cy="714474"/>
          </a:xfrm>
          <a:prstGeom prst="rect">
            <a:avLst/>
          </a:prstGeom>
        </p:spPr>
        <p:txBody>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n-US" altLang="en-US">
                <a:solidFill>
                  <a:schemeClr val="bg1"/>
                </a:solidFill>
              </a:rPr>
              <a:t>Proses SIM</a:t>
            </a:r>
          </a:p>
        </p:txBody>
      </p:sp>
      <p:sp>
        <p:nvSpPr>
          <p:cNvPr id="3" name="Content Placeholder 2">
            <a:extLst>
              <a:ext uri="{FF2B5EF4-FFF2-40B4-BE49-F238E27FC236}">
                <a16:creationId xmlns:a16="http://schemas.microsoft.com/office/drawing/2014/main" id="{0A497ED5-C888-41AD-BA19-2205765D7ED6}"/>
              </a:ext>
            </a:extLst>
          </p:cNvPr>
          <p:cNvSpPr txBox="1">
            <a:spLocks noChangeArrowheads="1"/>
          </p:cNvSpPr>
          <p:nvPr/>
        </p:nvSpPr>
        <p:spPr>
          <a:xfrm>
            <a:off x="457200" y="1524000"/>
            <a:ext cx="8229600" cy="4625975"/>
          </a:xfrm>
          <a:prstGeom prst="rect">
            <a:avLst/>
          </a:prstGeom>
        </p:spPr>
        <p:txBody>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GB" altLang="en-US" sz="2000">
                <a:solidFill>
                  <a:schemeClr val="bg1"/>
                </a:solidFill>
              </a:rPr>
              <a:t>Bila dilihat dari segi pengolahan data, SIM mengumpulkan semua data dari unit kerja yang terkait langsung di lapangan. Data &amp; informasi yang dikumpulkan selanjutnya disimpan dalam file database untuk diproses lebih lanjut. Dalam pemrosesan ini SIM memiliki kaidah seperti piramid (kerucut) yang artinya semakin ke atas hasil pemrosesan data tadi akan semakin ringkas namun padat dan informatif! </a:t>
            </a:r>
          </a:p>
          <a:p>
            <a:endParaRPr lang="en-US" altLang="en-US">
              <a:solidFill>
                <a:schemeClr val="bg1"/>
              </a:solidFill>
            </a:endParaRPr>
          </a:p>
        </p:txBody>
      </p:sp>
      <p:pic>
        <p:nvPicPr>
          <p:cNvPr id="4" name="Picture 4" descr="SIM_struktur_animasi">
            <a:extLst>
              <a:ext uri="{FF2B5EF4-FFF2-40B4-BE49-F238E27FC236}">
                <a16:creationId xmlns:a16="http://schemas.microsoft.com/office/drawing/2014/main" id="{965BF5DC-584C-4144-9A19-E3E421508968}"/>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3402776"/>
            <a:ext cx="6553200" cy="3084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466765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E52014D-36D5-46E0-A526-FB551DC1EB0F}"/>
              </a:ext>
            </a:extLst>
          </p:cNvPr>
          <p:cNvSpPr txBox="1"/>
          <p:nvPr/>
        </p:nvSpPr>
        <p:spPr>
          <a:xfrm>
            <a:off x="179512" y="836712"/>
            <a:ext cx="8496944" cy="5509200"/>
          </a:xfrm>
          <a:prstGeom prst="rect">
            <a:avLst/>
          </a:prstGeom>
          <a:noFill/>
        </p:spPr>
        <p:txBody>
          <a:bodyPr wrap="square" rtlCol="0">
            <a:spAutoFit/>
          </a:bodyPr>
          <a:lstStyle/>
          <a:p>
            <a:pPr algn="ctr"/>
            <a:r>
              <a:rPr lang="en-US" sz="3200">
                <a:solidFill>
                  <a:schemeClr val="bg1"/>
                </a:solidFill>
                <a:latin typeface="Arial" panose="020B0604020202020204" pitchFamily="34" charset="0"/>
                <a:cs typeface="Arial" panose="020B0604020202020204" pitchFamily="34" charset="0"/>
              </a:rPr>
              <a:t>Perhatian Pada Manajemen Informasi</a:t>
            </a:r>
          </a:p>
          <a:p>
            <a:pPr algn="ctr"/>
            <a:endParaRPr lang="en-US" sz="3200">
              <a:solidFill>
                <a:schemeClr val="bg1"/>
              </a:solidFill>
              <a:latin typeface="Arial" panose="020B0604020202020204" pitchFamily="34" charset="0"/>
              <a:cs typeface="Arial" panose="020B0604020202020204" pitchFamily="34" charset="0"/>
            </a:endParaRPr>
          </a:p>
          <a:p>
            <a:pPr marL="342900" indent="-342900">
              <a:buFont typeface="+mj-lt"/>
              <a:buAutoNum type="arabicPeriod"/>
            </a:pPr>
            <a:r>
              <a:rPr lang="en-US" sz="3200">
                <a:solidFill>
                  <a:schemeClr val="bg1"/>
                </a:solidFill>
                <a:latin typeface="Arial" panose="020B0604020202020204" pitchFamily="34" charset="0"/>
                <a:cs typeface="Arial" panose="020B0604020202020204" pitchFamily="34" charset="0"/>
              </a:rPr>
              <a:t>Meningkatnya kerumitan kegiatan bisnis</a:t>
            </a:r>
          </a:p>
          <a:p>
            <a:pPr marL="698500" indent="-342900">
              <a:buFont typeface="+mj-lt"/>
              <a:buAutoNum type="alphaLcPeriod"/>
            </a:pPr>
            <a:r>
              <a:rPr lang="en-US" sz="3200">
                <a:solidFill>
                  <a:schemeClr val="bg1"/>
                </a:solidFill>
                <a:latin typeface="Arial" panose="020B0604020202020204" pitchFamily="34" charset="0"/>
                <a:cs typeface="Arial" panose="020B0604020202020204" pitchFamily="34" charset="0"/>
              </a:rPr>
              <a:t>Pengaruh ekonomi internasional</a:t>
            </a:r>
          </a:p>
          <a:p>
            <a:pPr marL="698500" indent="-342900">
              <a:buFont typeface="+mj-lt"/>
              <a:buAutoNum type="alphaLcPeriod"/>
            </a:pPr>
            <a:r>
              <a:rPr lang="en-US" sz="3200">
                <a:solidFill>
                  <a:schemeClr val="bg1"/>
                </a:solidFill>
                <a:latin typeface="Arial" panose="020B0604020202020204" pitchFamily="34" charset="0"/>
                <a:cs typeface="Arial" panose="020B0604020202020204" pitchFamily="34" charset="0"/>
              </a:rPr>
              <a:t>Persaingan dunia</a:t>
            </a:r>
          </a:p>
          <a:p>
            <a:pPr marL="698500" indent="-342900">
              <a:buFont typeface="+mj-lt"/>
              <a:buAutoNum type="alphaLcPeriod"/>
            </a:pPr>
            <a:r>
              <a:rPr lang="en-US" sz="3200">
                <a:solidFill>
                  <a:schemeClr val="bg1"/>
                </a:solidFill>
                <a:latin typeface="Arial" panose="020B0604020202020204" pitchFamily="34" charset="0"/>
                <a:cs typeface="Arial" panose="020B0604020202020204" pitchFamily="34" charset="0"/>
              </a:rPr>
              <a:t>Meningkatnya kerumitan teknologi</a:t>
            </a:r>
          </a:p>
          <a:p>
            <a:pPr marL="698500" indent="-342900">
              <a:buFont typeface="+mj-lt"/>
              <a:buAutoNum type="alphaLcPeriod"/>
            </a:pPr>
            <a:r>
              <a:rPr lang="en-US" sz="3200">
                <a:solidFill>
                  <a:schemeClr val="bg1"/>
                </a:solidFill>
                <a:latin typeface="Arial" panose="020B0604020202020204" pitchFamily="34" charset="0"/>
                <a:cs typeface="Arial" panose="020B0604020202020204" pitchFamily="34" charset="0"/>
              </a:rPr>
              <a:t>Batas waktu yang semakin singkat</a:t>
            </a:r>
          </a:p>
          <a:p>
            <a:pPr marL="698500" indent="-342900">
              <a:buFont typeface="+mj-lt"/>
              <a:buAutoNum type="alphaLcPeriod"/>
            </a:pPr>
            <a:r>
              <a:rPr lang="en-US" sz="3200">
                <a:solidFill>
                  <a:schemeClr val="bg1"/>
                </a:solidFill>
                <a:latin typeface="Arial" panose="020B0604020202020204" pitchFamily="34" charset="0"/>
                <a:cs typeface="Arial" panose="020B0604020202020204" pitchFamily="34" charset="0"/>
              </a:rPr>
              <a:t>Kendala-kendala sosial</a:t>
            </a:r>
          </a:p>
          <a:p>
            <a:pPr marL="342900" indent="-342900">
              <a:buFont typeface="+mj-lt"/>
              <a:buAutoNum type="arabicPeriod"/>
            </a:pPr>
            <a:endParaRPr lang="en-US" sz="3200">
              <a:solidFill>
                <a:schemeClr val="bg1"/>
              </a:solidFill>
              <a:latin typeface="Arial" panose="020B0604020202020204" pitchFamily="34" charset="0"/>
              <a:cs typeface="Arial" panose="020B0604020202020204" pitchFamily="34" charset="0"/>
            </a:endParaRPr>
          </a:p>
          <a:p>
            <a:r>
              <a:rPr lang="en-US" sz="3200">
                <a:solidFill>
                  <a:schemeClr val="bg1"/>
                </a:solidFill>
                <a:latin typeface="Arial" panose="020B0604020202020204" pitchFamily="34" charset="0"/>
                <a:cs typeface="Arial" panose="020B0604020202020204" pitchFamily="34" charset="0"/>
              </a:rPr>
              <a:t>2. Kemampuan computer yang semakin baik</a:t>
            </a:r>
          </a:p>
          <a:p>
            <a:endParaRPr lang="id-ID" sz="320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358621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714</TotalTime>
  <Words>1596</Words>
  <Application>Microsoft Office PowerPoint</Application>
  <PresentationFormat>On-screen Show (4:3)</PresentationFormat>
  <Paragraphs>113</Paragraphs>
  <Slides>35</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Slide Titles</vt:lpstr>
      </vt:variant>
      <vt:variant>
        <vt:i4>35</vt:i4>
      </vt:variant>
      <vt:variant>
        <vt:lpstr>Custom Shows</vt:lpstr>
      </vt:variant>
      <vt:variant>
        <vt:i4>1</vt:i4>
      </vt:variant>
    </vt:vector>
  </HeadingPairs>
  <TitlesOfParts>
    <vt:vector size="41" baseType="lpstr">
      <vt:lpstr>Arial</vt:lpstr>
      <vt:lpstr>Calibri</vt:lpstr>
      <vt:lpstr>Calibri Light</vt:lpstr>
      <vt:lpstr>Wingdings</vt:lpstr>
      <vt:lpstr>Office Theme</vt:lpstr>
      <vt:lpstr>PowerPoint Presentation</vt:lpstr>
      <vt:lpstr>Tujuan Belajar Setelah mempelajari bab ini, Anda diharapkan:</vt:lpstr>
      <vt:lpstr>5. Memahami apa yang dimaksud dengan sistem perencanaan sumber daya usaha (enterprise resource planning system) dan alasan dibalik kepopulerannya.  6. Mengetahui bagaimana cara membuat sendiri sistem informasi untuk manajer yang didasarkan pada posisi mereka di dalam struktur organisasi dan apa yang meareka lakukan.  7. Memahami hubungan antara perbedaan masalah dan pengambilan keputusan serta mengetahui langkah-langkah dasar pemecahan masalah.  8. Mengetahui inovasi-inovasi apa yang diharapkan dalam teknologi informasi.   </vt:lpstr>
      <vt:lpstr>PowerPoint Presentation</vt:lpstr>
      <vt:lpstr>PowerPoint Presentation</vt:lpstr>
      <vt:lpstr>PowerPoint Presentation</vt:lpstr>
      <vt:lpstr>PowerPoint Presentation</vt:lpstr>
      <vt:lpstr>PowerPoint Presentation</vt:lpstr>
      <vt:lpstr>PowerPoint Presentation</vt:lpstr>
      <vt:lpstr> Sejarah Sistem Informasi   Dalam kurun waktu setengah abad sejak komputer digital untuk tujuan umum pertama kali dipasang di sebuah organisasi bisnis, peranti keras telah mengalami berlipat-lipat kali kenaikan kecepatan dan kapasitas yang juga disertai dengan pengurangan ukuran secara dramatis. Dalam waktu yang sama, aplikasi komputer juga telah mengalami evolusi dari yang sebelumnya digunakan untuk mengolah transaksi akuntansi secara sederhana, menjadi sistem  yang dirancang untuk mendukung manajer dan para pemecah masalah lainnya. </vt:lpstr>
      <vt:lpstr>PowerPoint Presentation</vt:lpstr>
      <vt:lpstr>Pengantar arsitektur komputer</vt:lpstr>
      <vt:lpstr>Pengantar arsitektur komunikasi</vt:lpstr>
      <vt:lpstr>PowerPoint Presentation</vt:lpstr>
      <vt:lpstr>Evolusi di bidang aplikasi komputer</vt:lpstr>
      <vt:lpstr>Perkembangan SIM</vt:lpstr>
      <vt:lpstr>Sistem fisik sebuah perusahaan adalah suatu sistem terbuka (open system) yang berinteraksi dengan lingkungannya melalui aliran sumber daya fisik. Suatu sistem informasi juga merupakan sistem terbuka. Sistem tertutup (closed system) adalah sistem yang tidak berkomunikasi dengan lingkungannya. Sistem yang benar-benar tertutup tidak akan berinteraksi dengan konsumen, manajer, atau siapa pun, dan tidak menjadi perhatian dari pengembang dan pengguna sistem informasi. </vt:lpstr>
      <vt:lpstr>Sistem Pemrosesan Transaksi</vt:lpstr>
      <vt:lpstr>Sistem berbaris computer pertama disebut sistem pemroresan data elektronik  (electronic data processing system –EDP). Belakangan istilah sistem informasi akuntansi (accounting information system –AIS) mulai dikenal. Kini sistem pemrosesan transaksi  (transaction processing system) merupakan istilah yang telah umum. Sistem-sistem ini berbagai satu ikatan yang sama di mana mereka memproses data yang mencerminkan aktivitas perusahaan. </vt:lpstr>
      <vt:lpstr>PowerPoint Presentation</vt:lpstr>
      <vt:lpstr> Sistem Informasi Manajemen</vt:lpstr>
      <vt:lpstr>PowerPoint Presentation</vt:lpstr>
      <vt:lpstr>PowerPoint Presentation</vt:lpstr>
      <vt:lpstr> Sistem awalnya sederhana dan bersifat administratif. Namun kini mereka biasanya disebut suatu sistem produktivitas pribadi (personal productivity system). Manajer menggunakan teknologi untuk melakukan pengolaan sendiri atas sebagian tugas-tugas administratif yang membantu para manajer di tahun1960-an.   Kemampuan aplikasi otomatisasi kantor dapat dilakukan dimana saja melahirkan konsep kantor virtual (virtual office) , yaitu melakukan aktivitas kantor tanpa tergantung pada suatu lokasi fisik tertentu. Misalnya, para manajer dapat melakukan konferensi video tanpa semua pihak harus hadir pada lokasi fisik yang sama. Sistem kantor virtual telah membuat manajer lebih dapat diakses oleh konsumen dan pihak-pihak lain di dalam perusahaan.   </vt:lpstr>
      <vt:lpstr>- Suatu sistem pendukung pengambilan keputusan (decision support system-dss) adalah suatu sitem yang membantu seorang manajer atau sekelompok kecil manajer memecahkan satu masalah. Salah satu contoh adalah DSS yang dirancang untuk membantu seorang manajer penjualan menentukan tingkat komisi terbaik bagi para tenaga penjualnya.   - Output DSS awalnya dihasilkan data suatu basis data relasional dan mencakup laporan berlaka dan kasus serta output dari model-model matematis. Berikutnya diambahkan kemampuan dukungan keputusan kelompok melalui peranti lunak yang berorientasi pada kelompok yang disebut groupware. Groupware memungkinkan DSS bertindak sebagai suatu system pendukung pengambilan keputusan kelompok ( group decision support system-gdss). </vt:lpstr>
      <vt:lpstr>Suatu system perencanaan sumber daya perusahan (ERP) adalah system berbasis computer yang memungkinkan manajemen seluruh sumber saya perusahaan salam basis keseluruhan organisasi.   </vt:lpstr>
      <vt:lpstr>PowerPoint Presentation</vt:lpstr>
      <vt:lpstr>Pengguna output computer adalah para karyawan administrasi si bidang akuntansi. Beberapa informasi, seperti yang dihasilkan sebagai produk sampingan dari aplikasi akuntansi, juga tersesia bagi para manajer. Ketika perusahaan menerapkan konsep SIM, penekanana akan bergeser dari data menu ke informasi dan dari karyawan administrasi ke pemecahaan masalah.</vt:lpstr>
      <vt:lpstr>PowerPoint Presentation</vt:lpstr>
      <vt:lpstr>PowerPoint Presentation</vt:lpstr>
      <vt:lpstr>B. Area bisnis</vt:lpstr>
      <vt:lpstr>A. Tingkat-tingkat manajemen</vt:lpstr>
      <vt:lpstr>1. Pemecahan masalah dan pengambilan keputusan  2. Tahapan-tahapan pemecahan masalah      menurut simon, pemecah maslah akan terlibat dalam :        - aktivitas intelijen       - aktivitas perancangan       - aktivitas pemilihan       - aktivitas peninjauan    </vt:lpstr>
      <vt:lpstr>PowerPoint Presentation</vt:lpstr>
      <vt:lpstr>PowerPoint Presentation</vt:lpstr>
      <vt:lpstr>Custom Show 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Dosen : Dr. Wonny A Ridwan, MM.,SE KDS : 113</dc:title>
  <dc:creator>marwii</dc:creator>
  <cp:lastModifiedBy>Ilham Kudratul Alam</cp:lastModifiedBy>
  <cp:revision>65</cp:revision>
  <dcterms:created xsi:type="dcterms:W3CDTF">2013-09-27T12:05:50Z</dcterms:created>
  <dcterms:modified xsi:type="dcterms:W3CDTF">2021-03-03T04:48:49Z</dcterms:modified>
</cp:coreProperties>
</file>